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8288000" cy="10287000"/>
  <p:notesSz cx="6858000" cy="9144000"/>
  <p:embeddedFontLst>
    <p:embeddedFont>
      <p:font typeface="Abril Fatface" panose="02000503000000020003" pitchFamily="2" charset="0"/>
      <p:regular r:id="rId63"/>
    </p:embeddedFont>
    <p:embeddedFont>
      <p:font typeface="Alice" panose="020B0604020202020204" charset="0"/>
      <p:regular r:id="rId64"/>
    </p:embeddedFont>
    <p:embeddedFont>
      <p:font typeface="Alice Bold" panose="020B0604020202020204" charset="0"/>
      <p:regular r:id="rId65"/>
    </p:embeddedFont>
    <p:embeddedFont>
      <p:font typeface="Arimo" panose="020B0604020202020204" charset="0"/>
      <p:regular r:id="rId66"/>
    </p:embeddedFont>
    <p:embeddedFont>
      <p:font typeface="Arimo Bold" panose="020B0604020202020204" charset="0"/>
      <p:regular r:id="rId67"/>
    </p:embeddedFont>
    <p:embeddedFont>
      <p:font typeface="Blinker" panose="020B0604020202020204" charset="0"/>
      <p:regular r:id="rId68"/>
    </p:embeddedFont>
    <p:embeddedFont>
      <p:font typeface="Blinker Bold" panose="020B0604020202020204" charset="0"/>
      <p:regular r:id="rId69"/>
    </p:embeddedFont>
    <p:embeddedFont>
      <p:font typeface="Bobby Jones" panose="020B0604020202020204" charset="0"/>
      <p:regular r:id="rId70"/>
    </p:embeddedFont>
    <p:embeddedFont>
      <p:font typeface="Clear Sans" panose="020B0604020202020204" charset="0"/>
      <p:regular r:id="rId71"/>
    </p:embeddedFont>
    <p:embeddedFont>
      <p:font typeface="Clear Sans Bold" panose="020B0604020202020204" charset="0"/>
      <p:regular r:id="rId72"/>
    </p:embeddedFont>
    <p:embeddedFont>
      <p:font typeface="Garet" panose="020B0604020202020204" charset="0"/>
      <p:regular r:id="rId73"/>
    </p:embeddedFont>
    <p:embeddedFont>
      <p:font typeface="Garet ExtraBold" panose="020B0604020202020204" charset="0"/>
      <p:regular r:id="rId74"/>
    </p:embeddedFont>
    <p:embeddedFont>
      <p:font typeface="Granaina" panose="020B0604020202020204" charset="0"/>
      <p:regular r:id="rId75"/>
    </p:embeddedFont>
    <p:embeddedFont>
      <p:font typeface="Prata" panose="020B0604020202020204" charset="0"/>
      <p:regular r:id="rId76"/>
    </p:embeddedFont>
    <p:embeddedFont>
      <p:font typeface="Roca Two" panose="020B0604020202020204" charset="0"/>
      <p:regular r:id="rId77"/>
    </p:embeddedFont>
    <p:embeddedFont>
      <p:font typeface="Roca Two Bold" panose="020B0604020202020204" charset="0"/>
      <p:regular r:id="rId78"/>
    </p:embeddedFont>
    <p:embeddedFont>
      <p:font typeface="Roca Two Ultra-Bold" panose="020B0604020202020204" charset="0"/>
      <p:regular r:id="rId79"/>
    </p:embeddedFont>
    <p:embeddedFont>
      <p:font typeface="Trocchi" panose="020B0604020202020204" charset="0"/>
      <p:regular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317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EEFDA-42DE-45C9-B056-22B6A1C42581}" type="datetimeFigureOut">
              <a:rPr lang="en-CA" smtClean="0"/>
              <a:t>2024-06-01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71124-A783-4E6A-9B1F-DBDD415E29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3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1124-A783-4E6A-9B1F-DBDD415E29C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560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.jpe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hyperlink" Target="https://www.linkedin.com/in/jaidev-singh-shiledar-0332b9215/?utm_source=share&amp;utm_campaign=share_via&amp;utm_content=profile&amp;utm_medium=android_app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www.linkedin.com/in/kaarthikheyen-vadivel-042491180?miniProfileUrn=urn%3Ali%3Afs_miniProfile%3AACoAACrJD_IBl9DXYbkB1pW7FC50hf9eQFcTiTg" TargetMode="External"/><Relationship Id="rId4" Type="http://schemas.openxmlformats.org/officeDocument/2006/relationships/hyperlink" Target="http://www.linkedin.com/in/nikhitha-varanasi-b79284141" TargetMode="External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4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.jpe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1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5016" y="2270023"/>
            <a:ext cx="10602928" cy="357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06"/>
              </a:lnSpc>
            </a:pPr>
            <a:r>
              <a:rPr lang="en-US" sz="13706">
                <a:solidFill>
                  <a:srgbClr val="111A24"/>
                </a:solidFill>
                <a:latin typeface="Prata"/>
              </a:rPr>
              <a:t>NBC Case Competition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73117" y="8337827"/>
            <a:ext cx="2559415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111A24"/>
                </a:solidFill>
                <a:latin typeface="Arimo Bold"/>
              </a:rPr>
              <a:t>Date Presented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3117" y="8866506"/>
            <a:ext cx="2559415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111A24"/>
                </a:solidFill>
                <a:latin typeface="Arimo"/>
              </a:rPr>
              <a:t>01st June 2024</a:t>
            </a:r>
          </a:p>
        </p:txBody>
      </p:sp>
      <p:sp>
        <p:nvSpPr>
          <p:cNvPr id="5" name="Freeform 5"/>
          <p:cNvSpPr/>
          <p:nvPr/>
        </p:nvSpPr>
        <p:spPr>
          <a:xfrm>
            <a:off x="11287788" y="0"/>
            <a:ext cx="7000212" cy="2492075"/>
          </a:xfrm>
          <a:custGeom>
            <a:avLst/>
            <a:gdLst/>
            <a:ahLst/>
            <a:cxnLst/>
            <a:rect l="l" t="t" r="r" b="b"/>
            <a:pathLst>
              <a:path w="7000212" h="2492075">
                <a:moveTo>
                  <a:pt x="0" y="0"/>
                </a:moveTo>
                <a:lnTo>
                  <a:pt x="7000212" y="0"/>
                </a:lnTo>
                <a:lnTo>
                  <a:pt x="7000212" y="2492075"/>
                </a:lnTo>
                <a:lnTo>
                  <a:pt x="0" y="249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240790" y="0"/>
            <a:ext cx="212090" cy="5272548"/>
            <a:chOff x="0" y="0"/>
            <a:chExt cx="55859" cy="13886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9" cy="1388655"/>
            </a:xfrm>
            <a:custGeom>
              <a:avLst/>
              <a:gdLst/>
              <a:ahLst/>
              <a:cxnLst/>
              <a:rect l="l" t="t" r="r" b="b"/>
              <a:pathLst>
                <a:path w="55859" h="1388655">
                  <a:moveTo>
                    <a:pt x="0" y="0"/>
                  </a:moveTo>
                  <a:lnTo>
                    <a:pt x="55859" y="0"/>
                  </a:lnTo>
                  <a:lnTo>
                    <a:pt x="55859" y="1388655"/>
                  </a:lnTo>
                  <a:lnTo>
                    <a:pt x="0" y="1388655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859" cy="1426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47425" y="4254967"/>
            <a:ext cx="9849304" cy="189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4"/>
              </a:lnSpc>
            </a:pPr>
            <a:r>
              <a:rPr lang="en-US" sz="13176">
                <a:solidFill>
                  <a:srgbClr val="132457"/>
                </a:solidFill>
                <a:latin typeface="Alice Bold"/>
              </a:rPr>
              <a:t>WATERLOO</a:t>
            </a:r>
          </a:p>
        </p:txBody>
      </p:sp>
      <p:sp>
        <p:nvSpPr>
          <p:cNvPr id="7" name="Freeform 7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107991" y="2908730"/>
            <a:ext cx="4626866" cy="5854882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AutoShape 4"/>
          <p:cNvSpPr/>
          <p:nvPr/>
        </p:nvSpPr>
        <p:spPr>
          <a:xfrm>
            <a:off x="6485066" y="2887718"/>
            <a:ext cx="5042050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5" name="AutoShape 5"/>
          <p:cNvSpPr/>
          <p:nvPr/>
        </p:nvSpPr>
        <p:spPr>
          <a:xfrm>
            <a:off x="12356616" y="2870018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347296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7223" y="4383847"/>
            <a:ext cx="4548401" cy="371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7"/>
              </a:lnSpc>
            </a:pPr>
            <a:endParaRPr/>
          </a:p>
          <a:p>
            <a:pPr algn="ctr">
              <a:lnSpc>
                <a:spcPts val="4877"/>
              </a:lnSpc>
            </a:pPr>
            <a:r>
              <a:rPr lang="en-US" sz="3484">
                <a:solidFill>
                  <a:srgbClr val="FFFFFF"/>
                </a:solidFill>
                <a:latin typeface="Arimo"/>
              </a:rPr>
              <a:t>Population(2024): 660,000</a:t>
            </a:r>
          </a:p>
          <a:p>
            <a:pPr algn="ctr">
              <a:lnSpc>
                <a:spcPts val="4877"/>
              </a:lnSpc>
            </a:pPr>
            <a:endParaRPr lang="en-US" sz="3484">
              <a:solidFill>
                <a:srgbClr val="FFFFFF"/>
              </a:solidFill>
              <a:latin typeface="Arimo"/>
            </a:endParaRPr>
          </a:p>
          <a:p>
            <a:pPr algn="ctr">
              <a:lnSpc>
                <a:spcPts val="4877"/>
              </a:lnSpc>
            </a:pPr>
            <a:r>
              <a:rPr lang="en-US" sz="3484">
                <a:solidFill>
                  <a:srgbClr val="FFFFFF"/>
                </a:solidFill>
                <a:latin typeface="Arimo"/>
              </a:rPr>
              <a:t>Expected (2030): </a:t>
            </a:r>
          </a:p>
          <a:p>
            <a:pPr marL="0" lvl="0" indent="0" algn="ctr">
              <a:lnSpc>
                <a:spcPts val="4877"/>
              </a:lnSpc>
              <a:spcBef>
                <a:spcPct val="0"/>
              </a:spcBef>
            </a:pPr>
            <a:r>
              <a:rPr lang="en-US" sz="3484">
                <a:solidFill>
                  <a:srgbClr val="FFFFFF"/>
                </a:solidFill>
                <a:latin typeface="Arimo"/>
              </a:rPr>
              <a:t>~715,000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7262" y="3384500"/>
            <a:ext cx="40616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4711" y="4581235"/>
            <a:ext cx="5042050" cy="3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Arimo"/>
              </a:rPr>
              <a:t>0-14 years: Approximately 99,100</a:t>
            </a:r>
          </a:p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Arimo"/>
              </a:rPr>
              <a:t>15-64 years: Approximately 465,600</a:t>
            </a:r>
          </a:p>
          <a:p>
            <a:pPr algn="ctr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Arimo"/>
              </a:rPr>
              <a:t>65+ years: Approximately 105,400</a:t>
            </a:r>
          </a:p>
          <a:p>
            <a:pPr algn="ctr">
              <a:lnSpc>
                <a:spcPts val="3785"/>
              </a:lnSpc>
            </a:pPr>
            <a:endParaRPr lang="en-US" sz="2694">
              <a:solidFill>
                <a:srgbClr val="FFFFFF"/>
              </a:solidFill>
              <a:latin typeface="Arimo"/>
            </a:endParaRPr>
          </a:p>
          <a:p>
            <a:pPr marL="0" lvl="0" indent="0" algn="ctr"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FFFFFF"/>
                </a:solidFill>
                <a:latin typeface="Arimo Bold"/>
              </a:rPr>
              <a:t>Average Age:</a:t>
            </a:r>
            <a:r>
              <a:rPr lang="en-US" sz="2703">
                <a:solidFill>
                  <a:srgbClr val="FFFFFF"/>
                </a:solidFill>
                <a:latin typeface="Arimo"/>
              </a:rPr>
              <a:t> 44 years​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6749" y="3374975"/>
            <a:ext cx="41408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26749" y="4581235"/>
            <a:ext cx="3898714" cy="37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Low-Income: 95,695 (Under $30,000/year)​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Middle-Income: 345,015 ($30,000 to $99,999/year)​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FFFFFF"/>
                </a:solidFill>
                <a:latin typeface="Arimo"/>
              </a:rPr>
              <a:t>High-Income: 45,190 ($100,000 and over/year)​</a:t>
            </a:r>
            <a:r>
              <a:rPr lang="en-US" sz="2629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058981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Waterloo Region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452557" y="89304"/>
            <a:ext cx="81153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>
                <a:solidFill>
                  <a:srgbClr val="111A24"/>
                </a:solidFill>
                <a:latin typeface="Prata"/>
              </a:rPr>
              <a:t>Geographic Trends </a:t>
            </a:r>
          </a:p>
        </p:txBody>
      </p:sp>
      <p:sp>
        <p:nvSpPr>
          <p:cNvPr id="4" name="AutoShape 4"/>
          <p:cNvSpPr/>
          <p:nvPr/>
        </p:nvSpPr>
        <p:spPr>
          <a:xfrm>
            <a:off x="8544045" y="36193"/>
            <a:ext cx="0" cy="84536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28700" y="1369625"/>
            <a:ext cx="15002710" cy="8437817"/>
          </a:xfrm>
          <a:custGeom>
            <a:avLst/>
            <a:gdLst/>
            <a:ahLst/>
            <a:cxnLst/>
            <a:rect l="l" t="t" r="r" b="b"/>
            <a:pathLst>
              <a:path w="15002710" h="8437817">
                <a:moveTo>
                  <a:pt x="0" y="0"/>
                </a:moveTo>
                <a:lnTo>
                  <a:pt x="15002710" y="0"/>
                </a:lnTo>
                <a:lnTo>
                  <a:pt x="15002710" y="8437817"/>
                </a:lnTo>
                <a:lnTo>
                  <a:pt x="0" y="8437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309682" y="9829800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000000"/>
                </a:solidFill>
                <a:latin typeface="Arimo"/>
              </a:rPr>
              <a:t>: Made in Power BI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91819" y="111211"/>
            <a:ext cx="4389992" cy="73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9"/>
              </a:lnSpc>
            </a:pPr>
            <a:r>
              <a:rPr lang="en-US" sz="4349">
                <a:solidFill>
                  <a:srgbClr val="000000"/>
                </a:solidFill>
                <a:latin typeface="Abril Fatface"/>
              </a:rPr>
              <a:t>Waterloo Region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3692" y="549188"/>
            <a:ext cx="7740574" cy="532074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8901112" y="15688"/>
            <a:ext cx="0" cy="121407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676" y="885185"/>
            <a:ext cx="4647147" cy="54895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4076" y="5571889"/>
            <a:ext cx="6906563" cy="51963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4009" y="5332882"/>
            <a:ext cx="6933667" cy="49627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734726" y="1576949"/>
            <a:ext cx="5246246" cy="98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Alice Bold"/>
              </a:rPr>
              <a:t>Employment Rate</a:t>
            </a:r>
            <a:r>
              <a:rPr lang="en-US" sz="2816">
                <a:solidFill>
                  <a:srgbClr val="000000"/>
                </a:solidFill>
                <a:latin typeface="Alice"/>
              </a:rPr>
              <a:t> is increasing year-over-year by ~3%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5921853" y="7660402"/>
            <a:ext cx="360518" cy="153849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CA"/>
          </a:p>
        </p:txBody>
      </p:sp>
      <p:sp>
        <p:nvSpPr>
          <p:cNvPr id="10" name="AutoShape 10"/>
          <p:cNvSpPr/>
          <p:nvPr/>
        </p:nvSpPr>
        <p:spPr>
          <a:xfrm flipH="1">
            <a:off x="13632398" y="3861799"/>
            <a:ext cx="814555" cy="470284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1" name="AutoShape 11"/>
          <p:cNvSpPr/>
          <p:nvPr/>
        </p:nvSpPr>
        <p:spPr>
          <a:xfrm flipH="1">
            <a:off x="12181798" y="8729998"/>
            <a:ext cx="774976" cy="54947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5408438" y="4891657"/>
            <a:ext cx="1026830" cy="503147"/>
          </a:xfrm>
          <a:custGeom>
            <a:avLst/>
            <a:gdLst/>
            <a:ahLst/>
            <a:cxnLst/>
            <a:rect l="l" t="t" r="r" b="b"/>
            <a:pathLst>
              <a:path w="1026830" h="503147">
                <a:moveTo>
                  <a:pt x="0" y="0"/>
                </a:moveTo>
                <a:lnTo>
                  <a:pt x="1026830" y="0"/>
                </a:lnTo>
                <a:lnTo>
                  <a:pt x="1026830" y="503146"/>
                </a:lnTo>
                <a:lnTo>
                  <a:pt x="0" y="503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 flipV="1">
            <a:off x="6247180" y="2084453"/>
            <a:ext cx="879842" cy="544416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6909550" y="5394803"/>
            <a:ext cx="680981" cy="680981"/>
          </a:xfrm>
          <a:custGeom>
            <a:avLst/>
            <a:gdLst/>
            <a:ahLst/>
            <a:cxnLst/>
            <a:rect l="l" t="t" r="r" b="b"/>
            <a:pathLst>
              <a:path w="680981" h="680981">
                <a:moveTo>
                  <a:pt x="0" y="0"/>
                </a:moveTo>
                <a:lnTo>
                  <a:pt x="680982" y="0"/>
                </a:lnTo>
                <a:lnTo>
                  <a:pt x="680982" y="680982"/>
                </a:lnTo>
                <a:lnTo>
                  <a:pt x="0" y="680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TextBox 15"/>
          <p:cNvSpPr txBox="1"/>
          <p:nvPr/>
        </p:nvSpPr>
        <p:spPr>
          <a:xfrm>
            <a:off x="9608605" y="224712"/>
            <a:ext cx="4358643" cy="68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5"/>
              </a:lnSpc>
            </a:pPr>
            <a:r>
              <a:rPr lang="en-US" sz="4273">
                <a:solidFill>
                  <a:srgbClr val="000000"/>
                </a:solidFill>
                <a:latin typeface="Abril Fatface"/>
              </a:rPr>
              <a:t>Waterloo Region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7719" y="170361"/>
            <a:ext cx="759910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111A24"/>
                </a:solidFill>
                <a:latin typeface="Prata"/>
              </a:rPr>
              <a:t>Predictive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1356" y="9883468"/>
            <a:ext cx="317330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000000"/>
                </a:solidFill>
                <a:latin typeface="Arimo"/>
              </a:rPr>
              <a:t>: Made in Power BI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49834" y="6958919"/>
            <a:ext cx="5204249" cy="98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Alice Bold"/>
              </a:rPr>
              <a:t>Tech-related roles</a:t>
            </a:r>
            <a:r>
              <a:rPr lang="en-US" sz="2816">
                <a:solidFill>
                  <a:srgbClr val="000000"/>
                </a:solidFill>
                <a:latin typeface="Alice"/>
              </a:rPr>
              <a:t> is the top Profession in Waterloo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82045" y="4178777"/>
            <a:ext cx="6230098" cy="98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Alice Bold"/>
              </a:rPr>
              <a:t>Unemployment Rate</a:t>
            </a:r>
            <a:r>
              <a:rPr lang="en-US" sz="2816">
                <a:solidFill>
                  <a:srgbClr val="000000"/>
                </a:solidFill>
                <a:latin typeface="Alice"/>
              </a:rPr>
              <a:t> is higher in 2020, because of the pandemic inflation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35268" y="8832522"/>
            <a:ext cx="6346674" cy="49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Alice"/>
              </a:rPr>
              <a:t>Immigrants are </a:t>
            </a:r>
            <a:r>
              <a:rPr lang="en-US" sz="2816">
                <a:solidFill>
                  <a:srgbClr val="000000"/>
                </a:solidFill>
                <a:latin typeface="Alice Bold"/>
              </a:rPr>
              <a:t>increasing </a:t>
            </a:r>
            <a:r>
              <a:rPr lang="en-US" sz="2816">
                <a:solidFill>
                  <a:srgbClr val="000000"/>
                </a:solidFill>
                <a:latin typeface="Alice"/>
              </a:rPr>
              <a:t>majorly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45401" y="1548374"/>
            <a:ext cx="1189867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rimo Bold"/>
              </a:rPr>
              <a:t>~ 69.8%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98359" y="2036828"/>
            <a:ext cx="1189867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rimo Bold"/>
              </a:rPr>
              <a:t>67.4%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04789" y="2106353"/>
            <a:ext cx="1189867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rimo Bold"/>
              </a:rPr>
              <a:t>65.8%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1547" y="2192078"/>
            <a:ext cx="1189867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rimo Bold"/>
              </a:rPr>
              <a:t>62.6%</a:t>
            </a:r>
          </a:p>
        </p:txBody>
      </p:sp>
      <p:sp>
        <p:nvSpPr>
          <p:cNvPr id="25" name="Freeform 25"/>
          <p:cNvSpPr/>
          <p:nvPr/>
        </p:nvSpPr>
        <p:spPr>
          <a:xfrm>
            <a:off x="347719" y="6735924"/>
            <a:ext cx="2040598" cy="2040598"/>
          </a:xfrm>
          <a:custGeom>
            <a:avLst/>
            <a:gdLst/>
            <a:ahLst/>
            <a:cxnLst/>
            <a:rect l="l" t="t" r="r" b="b"/>
            <a:pathLst>
              <a:path w="2040598" h="2040598">
                <a:moveTo>
                  <a:pt x="0" y="0"/>
                </a:moveTo>
                <a:lnTo>
                  <a:pt x="2040597" y="0"/>
                </a:lnTo>
                <a:lnTo>
                  <a:pt x="2040597" y="2040597"/>
                </a:lnTo>
                <a:lnTo>
                  <a:pt x="0" y="20405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6955627" y="9783853"/>
            <a:ext cx="1026830" cy="503147"/>
          </a:xfrm>
          <a:custGeom>
            <a:avLst/>
            <a:gdLst/>
            <a:ahLst/>
            <a:cxnLst/>
            <a:rect l="l" t="t" r="r" b="b"/>
            <a:pathLst>
              <a:path w="1026830" h="503147">
                <a:moveTo>
                  <a:pt x="0" y="0"/>
                </a:moveTo>
                <a:lnTo>
                  <a:pt x="1026830" y="0"/>
                </a:lnTo>
                <a:lnTo>
                  <a:pt x="1026830" y="503147"/>
                </a:lnTo>
                <a:lnTo>
                  <a:pt x="0" y="503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Freeform 27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TextBox 28"/>
          <p:cNvSpPr txBox="1"/>
          <p:nvPr/>
        </p:nvSpPr>
        <p:spPr>
          <a:xfrm>
            <a:off x="12820041" y="9418093"/>
            <a:ext cx="1189867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rimo Bold"/>
              </a:rPr>
              <a:t>15.4%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12142" y="9065049"/>
            <a:ext cx="1189867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rimo Bold"/>
              </a:rPr>
              <a:t>16.5%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483316" y="8556325"/>
            <a:ext cx="1189867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rimo Bold"/>
              </a:rPr>
              <a:t>19.4%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840215" y="7651331"/>
            <a:ext cx="1189867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Arimo Bold"/>
              </a:rPr>
              <a:t>~ 22.7%</a:t>
            </a:r>
          </a:p>
        </p:txBody>
      </p:sp>
      <p:sp>
        <p:nvSpPr>
          <p:cNvPr id="32" name="AutoShape 32"/>
          <p:cNvSpPr/>
          <p:nvPr/>
        </p:nvSpPr>
        <p:spPr>
          <a:xfrm flipH="1">
            <a:off x="17488092" y="8170074"/>
            <a:ext cx="0" cy="1465855"/>
          </a:xfrm>
          <a:prstGeom prst="line">
            <a:avLst/>
          </a:prstGeom>
          <a:ln w="38100" cap="flat">
            <a:solidFill>
              <a:srgbClr val="111A2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28700" y="2840156"/>
            <a:ext cx="4626866" cy="5875894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685800" y="4618039"/>
            <a:ext cx="4969766" cy="23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784" lvl="1" indent="-359892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FFFFFF"/>
                </a:solidFill>
                <a:latin typeface="Arimo"/>
              </a:rPr>
              <a:t>Value-Added Services</a:t>
            </a:r>
          </a:p>
          <a:p>
            <a:pPr marL="719784" lvl="1" indent="-359892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FFFFFF"/>
                </a:solidFill>
                <a:latin typeface="Arimo"/>
              </a:rPr>
              <a:t>Overdraft Protection</a:t>
            </a:r>
          </a:p>
          <a:p>
            <a:pPr marL="719784" lvl="1" indent="-359892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FFFFFF"/>
                </a:solidFill>
                <a:latin typeface="Arimo"/>
              </a:rPr>
              <a:t>No Fixed Monthly Fees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059776" y="4740888"/>
            <a:ext cx="4847113" cy="240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798" lvl="1" indent="-365399" algn="l">
              <a:lnSpc>
                <a:spcPts val="4738"/>
              </a:lnSpc>
              <a:buFont typeface="Arial"/>
              <a:buChar char="•"/>
            </a:pPr>
            <a:r>
              <a:rPr lang="en-US" sz="3384">
                <a:solidFill>
                  <a:srgbClr val="FFFFFF"/>
                </a:solidFill>
                <a:latin typeface="Arimo"/>
              </a:rPr>
              <a:t>Credit Card Rewards</a:t>
            </a:r>
          </a:p>
          <a:p>
            <a:pPr marL="730798" lvl="1" indent="-365399" algn="l">
              <a:lnSpc>
                <a:spcPts val="4738"/>
              </a:lnSpc>
              <a:buFont typeface="Arial"/>
              <a:buChar char="•"/>
            </a:pPr>
            <a:r>
              <a:rPr lang="en-US" sz="3384">
                <a:solidFill>
                  <a:srgbClr val="FFFFFF"/>
                </a:solidFill>
                <a:latin typeface="Arimo"/>
              </a:rPr>
              <a:t>Mortgage Flexibility</a:t>
            </a:r>
          </a:p>
          <a:p>
            <a:pPr marL="730798" lvl="1" indent="-365399" algn="l">
              <a:lnSpc>
                <a:spcPts val="4738"/>
              </a:lnSpc>
              <a:buFont typeface="Arial"/>
              <a:buChar char="•"/>
            </a:pPr>
            <a:r>
              <a:rPr lang="en-US" sz="3384">
                <a:solidFill>
                  <a:srgbClr val="FFFFFF"/>
                </a:solidFill>
                <a:latin typeface="Arimo"/>
              </a:rPr>
              <a:t>Account Waiver Options</a:t>
            </a:r>
          </a:p>
        </p:txBody>
      </p:sp>
      <p:sp>
        <p:nvSpPr>
          <p:cNvPr id="7" name="AutoShape 7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1306939" y="4571710"/>
            <a:ext cx="4880959" cy="275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708" lvl="1" indent="-337854" algn="l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FFFFFF"/>
                </a:solidFill>
                <a:latin typeface="Arimo"/>
              </a:rPr>
              <a:t>Promotional Rates</a:t>
            </a:r>
          </a:p>
          <a:p>
            <a:pPr marL="675708" lvl="1" indent="-337854" algn="l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FFFFFF"/>
                </a:solidFill>
                <a:latin typeface="Arimo"/>
              </a:rPr>
              <a:t>Enhance Credit Card Rewards</a:t>
            </a:r>
          </a:p>
          <a:p>
            <a:pPr marL="675708" lvl="1" indent="-337854" algn="l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FFFFFF"/>
                </a:solidFill>
                <a:latin typeface="Arimo"/>
              </a:rPr>
              <a:t>Flexible Mortgage Options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6392" y="1038644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u="sng">
                <a:solidFill>
                  <a:srgbClr val="111A24"/>
                </a:solidFill>
                <a:latin typeface="Prata"/>
              </a:rPr>
              <a:t>Banking Plans for 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32702"/>
            <a:ext cx="4588543" cy="96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3"/>
              </a:lnSpc>
              <a:spcBef>
                <a:spcPct val="0"/>
              </a:spcBef>
            </a:pPr>
            <a:r>
              <a:rPr lang="en-US" sz="3127">
                <a:solidFill>
                  <a:srgbClr val="FFFFFF"/>
                </a:solidFill>
                <a:latin typeface="Arimo Bold"/>
              </a:rPr>
              <a:t>PEERLESS POINTS OF NBC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74939" y="3035438"/>
            <a:ext cx="44706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PEERLESS POINTS OF OTHER BANKS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6494" y="3025913"/>
            <a:ext cx="466140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6"/>
              </a:lnSpc>
              <a:spcBef>
                <a:spcPct val="0"/>
              </a:spcBef>
            </a:pPr>
            <a:r>
              <a:rPr lang="en-US" sz="3263">
                <a:solidFill>
                  <a:srgbClr val="FFFFFF"/>
                </a:solidFill>
                <a:latin typeface="Arimo Bold"/>
              </a:rPr>
              <a:t>RECOMMENDATION FOR NBC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240790" y="0"/>
            <a:ext cx="212090" cy="5272548"/>
            <a:chOff x="0" y="0"/>
            <a:chExt cx="55859" cy="13886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9" cy="1388655"/>
            </a:xfrm>
            <a:custGeom>
              <a:avLst/>
              <a:gdLst/>
              <a:ahLst/>
              <a:cxnLst/>
              <a:rect l="l" t="t" r="r" b="b"/>
              <a:pathLst>
                <a:path w="55859" h="1388655">
                  <a:moveTo>
                    <a:pt x="0" y="0"/>
                  </a:moveTo>
                  <a:lnTo>
                    <a:pt x="55859" y="0"/>
                  </a:lnTo>
                  <a:lnTo>
                    <a:pt x="55859" y="1388655"/>
                  </a:lnTo>
                  <a:lnTo>
                    <a:pt x="0" y="1388655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859" cy="1426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50186" y="4029604"/>
            <a:ext cx="9849304" cy="189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4"/>
              </a:lnSpc>
            </a:pPr>
            <a:r>
              <a:rPr lang="en-US" sz="13176">
                <a:solidFill>
                  <a:srgbClr val="132457"/>
                </a:solidFill>
                <a:latin typeface="Alice Bold"/>
              </a:rPr>
              <a:t>MIDDLESEX </a:t>
            </a:r>
          </a:p>
        </p:txBody>
      </p:sp>
      <p:sp>
        <p:nvSpPr>
          <p:cNvPr id="7" name="Freeform 7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28700" y="2840156"/>
            <a:ext cx="4626866" cy="5833870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430473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3156" y="4654493"/>
            <a:ext cx="4552410" cy="372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>
                <a:solidFill>
                  <a:srgbClr val="FFFFFF"/>
                </a:solidFill>
                <a:latin typeface="Arimo"/>
              </a:rPr>
              <a:t>Population(2024):  511,570</a:t>
            </a:r>
          </a:p>
          <a:p>
            <a:pPr algn="ctr">
              <a:lnSpc>
                <a:spcPts val="4947"/>
              </a:lnSpc>
            </a:pPr>
            <a:r>
              <a:rPr lang="en-US" sz="3533">
                <a:solidFill>
                  <a:srgbClr val="FFFFFF"/>
                </a:solidFill>
                <a:latin typeface="Arimo"/>
              </a:rPr>
              <a:t>Population (2030):</a:t>
            </a:r>
          </a:p>
          <a:p>
            <a:pPr algn="ctr">
              <a:lnSpc>
                <a:spcPts val="4947"/>
              </a:lnSpc>
            </a:pPr>
            <a:r>
              <a:rPr lang="en-US" sz="3533">
                <a:solidFill>
                  <a:srgbClr val="FFFFFF"/>
                </a:solidFill>
                <a:latin typeface="Arimo"/>
              </a:rPr>
              <a:t>~ 630,000</a:t>
            </a:r>
          </a:p>
          <a:p>
            <a:pPr algn="ctr">
              <a:lnSpc>
                <a:spcPts val="4947"/>
              </a:lnSpc>
            </a:pPr>
            <a:endParaRPr lang="en-US" sz="3533">
              <a:solidFill>
                <a:srgbClr val="FFFFFF"/>
              </a:solidFill>
              <a:latin typeface="Arimo"/>
            </a:endParaRPr>
          </a:p>
          <a:p>
            <a:pPr marL="0" lvl="0" indent="0" algn="ctr">
              <a:lnSpc>
                <a:spcPts val="4947"/>
              </a:lnSpc>
              <a:spcBef>
                <a:spcPct val="0"/>
              </a:spcBef>
            </a:pPr>
            <a:endParaRPr lang="en-US" sz="3533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77262" y="3384500"/>
            <a:ext cx="36090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232" y="4571710"/>
            <a:ext cx="4169688" cy="347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0 to 14 years: ​79,020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15 to 64 years: ​318,240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65 years and over: 74,950​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Arimo Bold"/>
              </a:rPr>
              <a:t>Average Age:</a:t>
            </a:r>
            <a:r>
              <a:rPr lang="en-US" sz="2813">
                <a:solidFill>
                  <a:srgbClr val="FFFFFF"/>
                </a:solidFill>
                <a:latin typeface="Arimo"/>
              </a:rPr>
              <a:t>  40.7 years​​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907014" y="3346400"/>
            <a:ext cx="42960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7839" y="4581235"/>
            <a:ext cx="3898714" cy="37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Low-Income: 123,535 (Under $30,000/year)​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Middle-Income: 177,635​ ($30,000 to $99,999/year)​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FFFFFF"/>
                </a:solidFill>
                <a:latin typeface="Arimo"/>
              </a:rPr>
              <a:t>High-Income: 29,880 ($100,000 and over/year)​</a:t>
            </a:r>
            <a:r>
              <a:rPr lang="en-US" sz="2629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327717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 Middlesex Region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490657" y="45718"/>
            <a:ext cx="81153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111A24"/>
                </a:solidFill>
                <a:latin typeface="Prata"/>
              </a:rPr>
              <a:t>Geographic Trends </a:t>
            </a:r>
          </a:p>
        </p:txBody>
      </p:sp>
      <p:sp>
        <p:nvSpPr>
          <p:cNvPr id="4" name="AutoShape 4"/>
          <p:cNvSpPr/>
          <p:nvPr/>
        </p:nvSpPr>
        <p:spPr>
          <a:xfrm>
            <a:off x="8544045" y="36193"/>
            <a:ext cx="0" cy="84536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142705" y="1145539"/>
            <a:ext cx="15649410" cy="8808086"/>
          </a:xfrm>
          <a:custGeom>
            <a:avLst/>
            <a:gdLst/>
            <a:ahLst/>
            <a:cxnLst/>
            <a:rect l="l" t="t" r="r" b="b"/>
            <a:pathLst>
              <a:path w="15649410" h="8808086">
                <a:moveTo>
                  <a:pt x="0" y="0"/>
                </a:moveTo>
                <a:lnTo>
                  <a:pt x="15649410" y="0"/>
                </a:lnTo>
                <a:lnTo>
                  <a:pt x="15649410" y="8808086"/>
                </a:lnTo>
                <a:lnTo>
                  <a:pt x="0" y="8808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5567016" y="6812477"/>
            <a:ext cx="800812" cy="800812"/>
          </a:xfrm>
          <a:custGeom>
            <a:avLst/>
            <a:gdLst/>
            <a:ahLst/>
            <a:cxnLst/>
            <a:rect l="l" t="t" r="r" b="b"/>
            <a:pathLst>
              <a:path w="800812" h="800812">
                <a:moveTo>
                  <a:pt x="0" y="0"/>
                </a:moveTo>
                <a:lnTo>
                  <a:pt x="800812" y="0"/>
                </a:lnTo>
                <a:lnTo>
                  <a:pt x="800812" y="800812"/>
                </a:lnTo>
                <a:lnTo>
                  <a:pt x="0" y="800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490657" y="9925050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000000"/>
                </a:solidFill>
                <a:latin typeface="Arimo"/>
              </a:rPr>
              <a:t>: Made in Power BI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66969" y="101915"/>
            <a:ext cx="4878060" cy="69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000000"/>
                </a:solidFill>
                <a:latin typeface="Abril Fatface"/>
              </a:rPr>
              <a:t>Middlesex Region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498" y="713712"/>
            <a:ext cx="5947963" cy="564877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8920162" y="0"/>
            <a:ext cx="0" cy="121407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AutoShape 5"/>
          <p:cNvSpPr/>
          <p:nvPr/>
        </p:nvSpPr>
        <p:spPr>
          <a:xfrm>
            <a:off x="4677658" y="2813297"/>
            <a:ext cx="937237" cy="251270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AutoShape 6"/>
          <p:cNvSpPr/>
          <p:nvPr/>
        </p:nvSpPr>
        <p:spPr>
          <a:xfrm flipH="1" flipV="1">
            <a:off x="14071037" y="8854384"/>
            <a:ext cx="19050" cy="403016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337" y="564424"/>
            <a:ext cx="7914860" cy="64469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01" y="5415612"/>
            <a:ext cx="7921789" cy="5179774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H="1">
            <a:off x="11249055" y="3802910"/>
            <a:ext cx="450817" cy="353563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AutoShape 10"/>
          <p:cNvSpPr/>
          <p:nvPr/>
        </p:nvSpPr>
        <p:spPr>
          <a:xfrm flipV="1">
            <a:off x="7692711" y="9023022"/>
            <a:ext cx="616177" cy="246471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6506164" y="9627871"/>
            <a:ext cx="1028700" cy="504063"/>
          </a:xfrm>
          <a:custGeom>
            <a:avLst/>
            <a:gdLst/>
            <a:ahLst/>
            <a:cxnLst/>
            <a:rect l="l" t="t" r="r" b="b"/>
            <a:pathLst>
              <a:path w="1028700" h="504063">
                <a:moveTo>
                  <a:pt x="0" y="0"/>
                </a:moveTo>
                <a:lnTo>
                  <a:pt x="1028700" y="0"/>
                </a:lnTo>
                <a:lnTo>
                  <a:pt x="1028700" y="504063"/>
                </a:lnTo>
                <a:lnTo>
                  <a:pt x="0" y="504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70591" y="9968230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111A24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111A24"/>
                </a:solidFill>
                <a:latin typeface="Arimo"/>
              </a:rPr>
              <a:t>: Made in Power Bi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16632" y="240448"/>
            <a:ext cx="4741135" cy="696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0"/>
              </a:lnSpc>
            </a:pPr>
            <a:r>
              <a:rPr lang="en-US" sz="4369">
                <a:solidFill>
                  <a:srgbClr val="000000"/>
                </a:solidFill>
                <a:latin typeface="Abril Fatface"/>
              </a:rPr>
              <a:t>Middlesex Region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580" y="118719"/>
            <a:ext cx="811530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111A24"/>
                </a:solidFill>
                <a:latin typeface="Prata"/>
              </a:rPr>
              <a:t>Predictive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59580" y="2497221"/>
            <a:ext cx="5398219" cy="8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316">
                <a:solidFill>
                  <a:srgbClr val="000000"/>
                </a:solidFill>
                <a:latin typeface="Arimo"/>
              </a:rPr>
              <a:t>Prediction of </a:t>
            </a:r>
            <a:r>
              <a:rPr lang="en-US" sz="2316" u="sng">
                <a:solidFill>
                  <a:srgbClr val="000000"/>
                </a:solidFill>
                <a:latin typeface="Arimo Bold"/>
              </a:rPr>
              <a:t>Unemployment Rate</a:t>
            </a:r>
            <a:r>
              <a:rPr lang="en-US" sz="2316">
                <a:solidFill>
                  <a:srgbClr val="000000"/>
                </a:solidFill>
                <a:latin typeface="Arimo"/>
              </a:rPr>
              <a:t> will decrease to ~4.5% from 2024 to 2030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32681" y="3971194"/>
            <a:ext cx="5497354" cy="121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303">
                <a:solidFill>
                  <a:srgbClr val="000000"/>
                </a:solidFill>
                <a:latin typeface="Arimo"/>
              </a:rPr>
              <a:t>Sales and Services, Business and Finance Administration are the leading in London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13741" y="8470433"/>
            <a:ext cx="7993157" cy="8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316">
                <a:solidFill>
                  <a:srgbClr val="000000"/>
                </a:solidFill>
                <a:latin typeface="Arimo"/>
              </a:rPr>
              <a:t>The  </a:t>
            </a:r>
            <a:r>
              <a:rPr lang="en-US" sz="2316" u="sng">
                <a:solidFill>
                  <a:srgbClr val="000000"/>
                </a:solidFill>
                <a:latin typeface="Arimo Bold"/>
              </a:rPr>
              <a:t>Employment Rate</a:t>
            </a:r>
            <a:r>
              <a:rPr lang="en-US" sz="2316">
                <a:solidFill>
                  <a:srgbClr val="000000"/>
                </a:solidFill>
                <a:latin typeface="Arimo"/>
              </a:rPr>
              <a:t> and </a:t>
            </a:r>
            <a:r>
              <a:rPr lang="en-US" sz="2316" u="sng">
                <a:solidFill>
                  <a:srgbClr val="000000"/>
                </a:solidFill>
                <a:latin typeface="Arimo Bold"/>
              </a:rPr>
              <a:t>Immigrants</a:t>
            </a:r>
            <a:r>
              <a:rPr lang="en-US" sz="2316">
                <a:solidFill>
                  <a:srgbClr val="000000"/>
                </a:solidFill>
                <a:latin typeface="Arimo"/>
              </a:rPr>
              <a:t> are predicted to Increase by ~ 3.6 to 6.7 %in 2030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55100" y="1170486"/>
            <a:ext cx="1269107" cy="621863"/>
          </a:xfrm>
          <a:custGeom>
            <a:avLst/>
            <a:gdLst/>
            <a:ahLst/>
            <a:cxnLst/>
            <a:rect l="l" t="t" r="r" b="b"/>
            <a:pathLst>
              <a:path w="1269107" h="621863">
                <a:moveTo>
                  <a:pt x="0" y="0"/>
                </a:moveTo>
                <a:lnTo>
                  <a:pt x="1269107" y="0"/>
                </a:lnTo>
                <a:lnTo>
                  <a:pt x="1269107" y="621863"/>
                </a:lnTo>
                <a:lnTo>
                  <a:pt x="0" y="62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6255597" y="6613843"/>
            <a:ext cx="82498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Arimo Bold"/>
              </a:rPr>
              <a:t>~65.4%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20164" y="7492195"/>
            <a:ext cx="57602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62.6%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33454" y="8053124"/>
            <a:ext cx="57602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58.5%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7729" y="8475858"/>
            <a:ext cx="57602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56.5%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52336" y="8460603"/>
            <a:ext cx="69473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~26.4%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34132" y="8740018"/>
            <a:ext cx="53994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000000"/>
                </a:solidFill>
                <a:latin typeface="Arimo Bold"/>
              </a:rPr>
              <a:t>24.1%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19029" y="8888402"/>
            <a:ext cx="504111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Arimo Bold"/>
              </a:rPr>
              <a:t>23.8%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14682" y="9027465"/>
            <a:ext cx="504111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Arimo Bold"/>
              </a:rPr>
              <a:t>20.6%</a:t>
            </a:r>
          </a:p>
        </p:txBody>
      </p:sp>
      <p:sp>
        <p:nvSpPr>
          <p:cNvPr id="27" name="Freeform 27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944525" y="2552005"/>
            <a:ext cx="5099241" cy="7114991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29510" y="4256589"/>
            <a:ext cx="5261252" cy="530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784" lvl="1" indent="-359892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FFFFFF"/>
                </a:solidFill>
                <a:latin typeface="Arimo"/>
              </a:rPr>
              <a:t>No fixed monthly fees for up to 3 bank accounts</a:t>
            </a:r>
          </a:p>
          <a:p>
            <a:pPr marL="719784" lvl="1" indent="-359892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FFFFFF"/>
                </a:solidFill>
                <a:latin typeface="Arimo"/>
              </a:rPr>
              <a:t>Unlimited branch and electronic transactions</a:t>
            </a:r>
          </a:p>
          <a:p>
            <a:pPr marL="719784" lvl="1" indent="-359892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FFFFFF"/>
                </a:solidFill>
                <a:latin typeface="Arimo"/>
              </a:rPr>
              <a:t>Valuable added services: legal assistance, telemedicine</a:t>
            </a:r>
          </a:p>
        </p:txBody>
      </p:sp>
      <p:sp>
        <p:nvSpPr>
          <p:cNvPr id="5" name="AutoShape 5"/>
          <p:cNvSpPr/>
          <p:nvPr/>
        </p:nvSpPr>
        <p:spPr>
          <a:xfrm>
            <a:off x="6906418" y="2552005"/>
            <a:ext cx="4905402" cy="7114991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571787" y="4445786"/>
            <a:ext cx="5160790" cy="360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798" lvl="1" indent="-365399" algn="l">
              <a:lnSpc>
                <a:spcPts val="4738"/>
              </a:lnSpc>
              <a:buFont typeface="Arial"/>
              <a:buChar char="•"/>
            </a:pPr>
            <a:r>
              <a:rPr lang="en-US" sz="3384">
                <a:solidFill>
                  <a:srgbClr val="FFFFFF"/>
                </a:solidFill>
                <a:latin typeface="Arimo"/>
              </a:rPr>
              <a:t>Dedicated specialists</a:t>
            </a:r>
          </a:p>
          <a:p>
            <a:pPr marL="730798" lvl="1" indent="-365399" algn="l">
              <a:lnSpc>
                <a:spcPts val="4738"/>
              </a:lnSpc>
              <a:buFont typeface="Arial"/>
              <a:buChar char="•"/>
            </a:pPr>
            <a:r>
              <a:rPr lang="en-US" sz="3384">
                <a:solidFill>
                  <a:srgbClr val="FFFFFF"/>
                </a:solidFill>
                <a:latin typeface="Arimo"/>
              </a:rPr>
              <a:t>Customized business accounts</a:t>
            </a:r>
          </a:p>
          <a:p>
            <a:pPr marL="730798" lvl="1" indent="-365399" algn="l">
              <a:lnSpc>
                <a:spcPts val="4738"/>
              </a:lnSpc>
              <a:buFont typeface="Arial"/>
              <a:buChar char="•"/>
            </a:pPr>
            <a:r>
              <a:rPr lang="en-US" sz="3384">
                <a:solidFill>
                  <a:srgbClr val="FFFFFF"/>
                </a:solidFill>
                <a:latin typeface="Arimo"/>
              </a:rPr>
              <a:t>Wider range of value-added services tailored for professionals</a:t>
            </a:r>
          </a:p>
        </p:txBody>
      </p:sp>
      <p:sp>
        <p:nvSpPr>
          <p:cNvPr id="7" name="AutoShape 7"/>
          <p:cNvSpPr/>
          <p:nvPr/>
        </p:nvSpPr>
        <p:spPr>
          <a:xfrm>
            <a:off x="12620319" y="2608041"/>
            <a:ext cx="4638981" cy="7058955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2726220" y="4483464"/>
            <a:ext cx="4724835" cy="165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1"/>
              </a:lnSpc>
            </a:pPr>
            <a:endParaRPr/>
          </a:p>
          <a:p>
            <a:pPr algn="l">
              <a:lnSpc>
                <a:spcPts val="4381"/>
              </a:lnSpc>
            </a:pPr>
            <a:r>
              <a:rPr lang="en-US" sz="3129">
                <a:solidFill>
                  <a:srgbClr val="FFFFFF"/>
                </a:solidFill>
                <a:latin typeface="Arimo"/>
              </a:rPr>
              <a:t>Value-added services tailored for professionals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7178" y="490203"/>
            <a:ext cx="1567364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u="sng">
                <a:solidFill>
                  <a:srgbClr val="111A24"/>
                </a:solidFill>
                <a:latin typeface="Prata"/>
              </a:rPr>
              <a:t>Banking Plans for </a:t>
            </a:r>
          </a:p>
          <a:p>
            <a:pPr marL="0" lvl="0" indent="0" algn="ctr">
              <a:lnSpc>
                <a:spcPts val="6480"/>
              </a:lnSpc>
              <a:spcBef>
                <a:spcPct val="0"/>
              </a:spcBef>
            </a:pPr>
            <a:r>
              <a:rPr lang="en-US" sz="5400" u="sng">
                <a:solidFill>
                  <a:srgbClr val="111A24"/>
                </a:solidFill>
                <a:latin typeface="Prata"/>
              </a:rPr>
              <a:t>FINANCE, MANAGEMENT &amp; ADMIN PLANS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874" y="2588991"/>
            <a:ext cx="4588543" cy="96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3"/>
              </a:lnSpc>
              <a:spcBef>
                <a:spcPct val="0"/>
              </a:spcBef>
            </a:pPr>
            <a:r>
              <a:rPr lang="en-US" sz="3127">
                <a:solidFill>
                  <a:srgbClr val="FFFFFF"/>
                </a:solidFill>
                <a:latin typeface="Arimo Bold"/>
              </a:rPr>
              <a:t>PEERLESS POINTS OF NBC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51499" y="2968763"/>
            <a:ext cx="44706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PEERLESS POINTS OF OTHER BANKS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81874" y="3294534"/>
            <a:ext cx="466140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6"/>
              </a:lnSpc>
              <a:spcBef>
                <a:spcPct val="0"/>
              </a:spcBef>
            </a:pPr>
            <a:r>
              <a:rPr lang="en-US" sz="3263">
                <a:solidFill>
                  <a:srgbClr val="FFFFFF"/>
                </a:solidFill>
                <a:latin typeface="Arimo Bold"/>
              </a:rPr>
              <a:t>RECOMMENDATION FOR NBC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91831" y="1581765"/>
            <a:ext cx="4389596" cy="7418439"/>
          </a:xfrm>
          <a:custGeom>
            <a:avLst/>
            <a:gdLst/>
            <a:ahLst/>
            <a:cxnLst/>
            <a:rect l="l" t="t" r="r" b="b"/>
            <a:pathLst>
              <a:path w="4389596" h="7418439">
                <a:moveTo>
                  <a:pt x="0" y="0"/>
                </a:moveTo>
                <a:lnTo>
                  <a:pt x="4389596" y="0"/>
                </a:lnTo>
                <a:lnTo>
                  <a:pt x="4389596" y="7418438"/>
                </a:lnTo>
                <a:lnTo>
                  <a:pt x="0" y="7418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051" r="-3594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>
            <a:hlinkClick r:id="rId4" tooltip="http://www.linkedin.com/in/nikhitha-varanasi-b79284141"/>
          </p:cNvPr>
          <p:cNvSpPr/>
          <p:nvPr/>
        </p:nvSpPr>
        <p:spPr>
          <a:xfrm>
            <a:off x="1674878" y="7925415"/>
            <a:ext cx="870155" cy="870155"/>
          </a:xfrm>
          <a:custGeom>
            <a:avLst/>
            <a:gdLst/>
            <a:ahLst/>
            <a:cxnLst/>
            <a:rect l="l" t="t" r="r" b="b"/>
            <a:pathLst>
              <a:path w="870155" h="870155">
                <a:moveTo>
                  <a:pt x="0" y="0"/>
                </a:moveTo>
                <a:lnTo>
                  <a:pt x="870155" y="0"/>
                </a:lnTo>
                <a:lnTo>
                  <a:pt x="870155" y="870154"/>
                </a:lnTo>
                <a:lnTo>
                  <a:pt x="0" y="870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4762887" y="1581765"/>
            <a:ext cx="4447738" cy="7418439"/>
          </a:xfrm>
          <a:custGeom>
            <a:avLst/>
            <a:gdLst/>
            <a:ahLst/>
            <a:cxnLst/>
            <a:rect l="l" t="t" r="r" b="b"/>
            <a:pathLst>
              <a:path w="4447738" h="7418439">
                <a:moveTo>
                  <a:pt x="0" y="0"/>
                </a:moveTo>
                <a:lnTo>
                  <a:pt x="4447738" y="0"/>
                </a:lnTo>
                <a:lnTo>
                  <a:pt x="4447738" y="7418438"/>
                </a:lnTo>
                <a:lnTo>
                  <a:pt x="0" y="74184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918" r="-839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6340592" y="7925415"/>
            <a:ext cx="870155" cy="870155"/>
          </a:xfrm>
          <a:custGeom>
            <a:avLst/>
            <a:gdLst/>
            <a:ahLst/>
            <a:cxnLst/>
            <a:rect l="l" t="t" r="r" b="b"/>
            <a:pathLst>
              <a:path w="870155" h="870155">
                <a:moveTo>
                  <a:pt x="0" y="0"/>
                </a:moveTo>
                <a:lnTo>
                  <a:pt x="870155" y="0"/>
                </a:lnTo>
                <a:lnTo>
                  <a:pt x="870155" y="870154"/>
                </a:lnTo>
                <a:lnTo>
                  <a:pt x="0" y="870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9439225" y="1581765"/>
            <a:ext cx="4326170" cy="7418439"/>
          </a:xfrm>
          <a:custGeom>
            <a:avLst/>
            <a:gdLst/>
            <a:ahLst/>
            <a:cxnLst/>
            <a:rect l="l" t="t" r="r" b="b"/>
            <a:pathLst>
              <a:path w="4326170" h="7418439">
                <a:moveTo>
                  <a:pt x="0" y="0"/>
                </a:moveTo>
                <a:lnTo>
                  <a:pt x="4326170" y="0"/>
                </a:lnTo>
                <a:lnTo>
                  <a:pt x="4326170" y="7418438"/>
                </a:lnTo>
                <a:lnTo>
                  <a:pt x="0" y="7418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5100" r="-6981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1157708" y="7925415"/>
            <a:ext cx="870155" cy="870155"/>
          </a:xfrm>
          <a:custGeom>
            <a:avLst/>
            <a:gdLst/>
            <a:ahLst/>
            <a:cxnLst/>
            <a:rect l="l" t="t" r="r" b="b"/>
            <a:pathLst>
              <a:path w="870155" h="870155">
                <a:moveTo>
                  <a:pt x="0" y="0"/>
                </a:moveTo>
                <a:lnTo>
                  <a:pt x="870154" y="0"/>
                </a:lnTo>
                <a:lnTo>
                  <a:pt x="870154" y="870154"/>
                </a:lnTo>
                <a:lnTo>
                  <a:pt x="0" y="870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3993995" y="1581765"/>
            <a:ext cx="3959925" cy="7418439"/>
          </a:xfrm>
          <a:custGeom>
            <a:avLst/>
            <a:gdLst/>
            <a:ahLst/>
            <a:cxnLst/>
            <a:rect l="l" t="t" r="r" b="b"/>
            <a:pathLst>
              <a:path w="3959925" h="7418439">
                <a:moveTo>
                  <a:pt x="0" y="0"/>
                </a:moveTo>
                <a:lnTo>
                  <a:pt x="3959925" y="0"/>
                </a:lnTo>
                <a:lnTo>
                  <a:pt x="3959925" y="7418438"/>
                </a:lnTo>
                <a:lnTo>
                  <a:pt x="0" y="74184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62" r="-216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6224504" y="238740"/>
            <a:ext cx="520812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7"/>
              </a:lnSpc>
              <a:spcBef>
                <a:spcPct val="0"/>
              </a:spcBef>
            </a:pPr>
            <a:r>
              <a:rPr lang="en-US" sz="6673" u="sng">
                <a:solidFill>
                  <a:srgbClr val="111A24"/>
                </a:solidFill>
                <a:latin typeface="Prata"/>
              </a:rPr>
              <a:t>Our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831" y="9065702"/>
            <a:ext cx="4389596" cy="62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694">
                <a:solidFill>
                  <a:srgbClr val="111A24"/>
                </a:solidFill>
                <a:latin typeface="Trocchi"/>
              </a:rPr>
              <a:t>Nikhitha Varanasi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48612" y="9065702"/>
            <a:ext cx="4724270" cy="126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694">
                <a:solidFill>
                  <a:srgbClr val="111A24"/>
                </a:solidFill>
                <a:latin typeface="Trocchi"/>
                <a:hlinkClick r:id="rId10" tooltip="https://www.linkedin.com/in/kaarthikheyen-vadivel-042491180?miniProfileUrn=urn%3Ali%3Afs_miniProfile%3AACoAACrJD_IBl9DXYbkB1pW7FC50hf9eQFcTiTg"/>
              </a:rPr>
              <a:t>Kaarthikheyen Vadivel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7325" y="9065702"/>
            <a:ext cx="4326170" cy="62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694">
                <a:solidFill>
                  <a:srgbClr val="111A24"/>
                </a:solidFill>
                <a:latin typeface="Trocchi"/>
              </a:rPr>
              <a:t>Anika Nawar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65395" y="9112627"/>
            <a:ext cx="4326170" cy="62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694">
                <a:solidFill>
                  <a:srgbClr val="111A24"/>
                </a:solidFill>
                <a:latin typeface="Trocchi"/>
              </a:rPr>
              <a:t>Jaidev Singh</a:t>
            </a:r>
          </a:p>
        </p:txBody>
      </p:sp>
      <p:sp>
        <p:nvSpPr>
          <p:cNvPr id="15" name="Freeform 15">
            <a:hlinkClick r:id="rId11" tooltip="https://www.linkedin.com/in/jaidev-singh-shiledar-0332b9215/?utm_source=share&amp;utm_campaign=share_via&amp;utm_content=profile&amp;utm_medium=android_app"/>
          </p:cNvPr>
          <p:cNvSpPr/>
          <p:nvPr/>
        </p:nvSpPr>
        <p:spPr>
          <a:xfrm>
            <a:off x="15750092" y="7925415"/>
            <a:ext cx="870155" cy="870155"/>
          </a:xfrm>
          <a:custGeom>
            <a:avLst/>
            <a:gdLst/>
            <a:ahLst/>
            <a:cxnLst/>
            <a:rect l="l" t="t" r="r" b="b"/>
            <a:pathLst>
              <a:path w="870155" h="870155">
                <a:moveTo>
                  <a:pt x="0" y="0"/>
                </a:moveTo>
                <a:lnTo>
                  <a:pt x="870155" y="0"/>
                </a:lnTo>
                <a:lnTo>
                  <a:pt x="870155" y="870154"/>
                </a:lnTo>
                <a:lnTo>
                  <a:pt x="0" y="870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487853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7346596" y="2258384"/>
            <a:ext cx="2114550" cy="0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079" y="2730987"/>
            <a:ext cx="4352796" cy="39497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660" y="3238084"/>
            <a:ext cx="3866357" cy="29355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9334" y="3524481"/>
            <a:ext cx="3866357" cy="23627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496" y="3238084"/>
            <a:ext cx="3866357" cy="293556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9206" y="3765086"/>
            <a:ext cx="3479720" cy="1725540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5840360" y="222879"/>
            <a:ext cx="5347295" cy="18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6"/>
              </a:lnSpc>
            </a:pPr>
            <a:r>
              <a:rPr lang="en-US" sz="6524">
                <a:solidFill>
                  <a:srgbClr val="111A24"/>
                </a:solidFill>
                <a:latin typeface="Prata"/>
              </a:rPr>
              <a:t>Top Professions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648" y="6852638"/>
            <a:ext cx="178039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5"/>
              </a:lnSpc>
            </a:pPr>
            <a:r>
              <a:rPr lang="en-US" sz="4596">
                <a:solidFill>
                  <a:srgbClr val="0E85C6"/>
                </a:solidFill>
                <a:latin typeface="Prata"/>
              </a:rPr>
              <a:t>34%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68903" y="6852638"/>
            <a:ext cx="1542913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4601">
                <a:solidFill>
                  <a:srgbClr val="0E85C6"/>
                </a:solidFill>
                <a:latin typeface="Prata"/>
              </a:rPr>
              <a:t>28%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312" y="7942016"/>
            <a:ext cx="3421063" cy="9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2856">
                <a:solidFill>
                  <a:srgbClr val="000000"/>
                </a:solidFill>
                <a:latin typeface="Arimo"/>
              </a:rPr>
              <a:t>of people are from </a:t>
            </a:r>
            <a:r>
              <a:rPr lang="en-US" sz="2856">
                <a:solidFill>
                  <a:srgbClr val="000000"/>
                </a:solidFill>
                <a:latin typeface="Arimo Bold"/>
              </a:rPr>
              <a:t>Sales, Services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24632" y="7942016"/>
            <a:ext cx="3221964" cy="9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rimo"/>
              </a:rPr>
              <a:t>of People are from </a:t>
            </a:r>
          </a:p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Arimo Bold"/>
              </a:rPr>
              <a:t> Health Care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44400" y="6862163"/>
            <a:ext cx="154291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501">
                <a:solidFill>
                  <a:srgbClr val="0E85C6"/>
                </a:solidFill>
                <a:latin typeface="Prata"/>
              </a:rPr>
              <a:t>27%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65692" y="7857101"/>
            <a:ext cx="3221964" cy="186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8"/>
              </a:lnSpc>
            </a:pPr>
            <a:r>
              <a:rPr lang="en-US" sz="2276">
                <a:solidFill>
                  <a:srgbClr val="000000"/>
                </a:solidFill>
                <a:latin typeface="Arimo"/>
              </a:rPr>
              <a:t>of people are from </a:t>
            </a:r>
          </a:p>
          <a:p>
            <a:pPr algn="ctr">
              <a:lnSpc>
                <a:spcPts val="2958"/>
              </a:lnSpc>
            </a:pPr>
            <a:r>
              <a:rPr lang="en-US" sz="2276">
                <a:solidFill>
                  <a:srgbClr val="000000"/>
                </a:solidFill>
                <a:latin typeface="Arimo Bold"/>
              </a:rPr>
              <a:t>Trade, Transport and Equipment</a:t>
            </a:r>
          </a:p>
          <a:p>
            <a:pPr algn="ctr">
              <a:lnSpc>
                <a:spcPts val="2958"/>
              </a:lnSpc>
            </a:pPr>
            <a:r>
              <a:rPr lang="en-US" sz="2276">
                <a:solidFill>
                  <a:srgbClr val="000000"/>
                </a:solidFill>
                <a:latin typeface="Arimo Bold"/>
              </a:rPr>
              <a:t>Manufacturing Workers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1530" y="6852638"/>
            <a:ext cx="154291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501">
                <a:solidFill>
                  <a:srgbClr val="0E85C6"/>
                </a:solidFill>
                <a:latin typeface="Prata"/>
              </a:rPr>
              <a:t>26%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02005" y="7857101"/>
            <a:ext cx="3221964" cy="112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8"/>
              </a:lnSpc>
            </a:pPr>
            <a:r>
              <a:rPr lang="en-US" sz="2276">
                <a:solidFill>
                  <a:srgbClr val="000000"/>
                </a:solidFill>
                <a:latin typeface="Arimo"/>
              </a:rPr>
              <a:t>of people are from </a:t>
            </a:r>
          </a:p>
          <a:p>
            <a:pPr algn="ctr">
              <a:lnSpc>
                <a:spcPts val="2958"/>
              </a:lnSpc>
            </a:pPr>
            <a:r>
              <a:rPr lang="en-US" sz="2276">
                <a:solidFill>
                  <a:srgbClr val="000000"/>
                </a:solidFill>
                <a:latin typeface="Arimo Bold"/>
              </a:rPr>
              <a:t>Information Technology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13293" y="6852638"/>
            <a:ext cx="154291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sz="4501">
                <a:solidFill>
                  <a:srgbClr val="0E85C6"/>
                </a:solidFill>
                <a:latin typeface="Prata"/>
              </a:rPr>
              <a:t>21%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27135" y="7857101"/>
            <a:ext cx="3221964" cy="112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8"/>
              </a:lnSpc>
            </a:pPr>
            <a:r>
              <a:rPr lang="en-US" sz="2276">
                <a:solidFill>
                  <a:srgbClr val="000000"/>
                </a:solidFill>
                <a:latin typeface="Arimo"/>
              </a:rPr>
              <a:t>of people are from </a:t>
            </a:r>
          </a:p>
          <a:p>
            <a:pPr algn="ctr">
              <a:lnSpc>
                <a:spcPts val="2958"/>
              </a:lnSpc>
            </a:pPr>
            <a:r>
              <a:rPr lang="en-US" sz="2276">
                <a:solidFill>
                  <a:srgbClr val="000000"/>
                </a:solidFill>
                <a:latin typeface="Arimo Bold"/>
              </a:rPr>
              <a:t>Business , Finance Administration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431049" y="8426662"/>
            <a:ext cx="19150097" cy="2785594"/>
            <a:chOff x="0" y="0"/>
            <a:chExt cx="5043647" cy="7336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66725" y="1028700"/>
            <a:ext cx="7122345" cy="8229600"/>
          </a:xfrm>
          <a:custGeom>
            <a:avLst/>
            <a:gdLst/>
            <a:ahLst/>
            <a:cxnLst/>
            <a:rect l="l" t="t" r="r" b="b"/>
            <a:pathLst>
              <a:path w="7122345" h="8229600">
                <a:moveTo>
                  <a:pt x="0" y="0"/>
                </a:moveTo>
                <a:lnTo>
                  <a:pt x="7122345" y="0"/>
                </a:lnTo>
                <a:lnTo>
                  <a:pt x="71223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901017" y="2375076"/>
            <a:ext cx="8115300" cy="375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Arimo"/>
              </a:rPr>
              <a:t>NBC Wellness Marathon on National Health Day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47522" y="933450"/>
            <a:ext cx="6622289" cy="76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5"/>
              </a:lnSpc>
              <a:spcBef>
                <a:spcPct val="0"/>
              </a:spcBef>
            </a:pPr>
            <a:r>
              <a:rPr lang="en-US" sz="4446">
                <a:solidFill>
                  <a:srgbClr val="54243E"/>
                </a:solidFill>
                <a:latin typeface="Blinker Bold"/>
              </a:rPr>
              <a:t>Promoting Healthcare Plan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04697" y="6600864"/>
            <a:ext cx="6365114" cy="72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3"/>
              </a:lnSpc>
              <a:spcBef>
                <a:spcPct val="0"/>
              </a:spcBef>
            </a:pPr>
            <a:r>
              <a:rPr lang="en-US" sz="4273">
                <a:solidFill>
                  <a:srgbClr val="54243E"/>
                </a:solidFill>
                <a:latin typeface="Blinker Bold"/>
              </a:rPr>
              <a:t>Windsor-Essex Region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5791024" y="-3239326"/>
            <a:ext cx="4639883" cy="7550105"/>
          </a:xfrm>
          <a:custGeom>
            <a:avLst/>
            <a:gdLst/>
            <a:ahLst/>
            <a:cxnLst/>
            <a:rect l="l" t="t" r="r" b="b"/>
            <a:pathLst>
              <a:path w="4639883" h="7550105">
                <a:moveTo>
                  <a:pt x="0" y="0"/>
                </a:moveTo>
                <a:lnTo>
                  <a:pt x="4639882" y="0"/>
                </a:lnTo>
                <a:lnTo>
                  <a:pt x="4639882" y="7550105"/>
                </a:lnTo>
                <a:lnTo>
                  <a:pt x="0" y="7550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13911" y="-3239326"/>
            <a:ext cx="3267136" cy="7550105"/>
          </a:xfrm>
          <a:custGeom>
            <a:avLst/>
            <a:gdLst/>
            <a:ahLst/>
            <a:cxnLst/>
            <a:rect l="l" t="t" r="r" b="b"/>
            <a:pathLst>
              <a:path w="3267136" h="7550105">
                <a:moveTo>
                  <a:pt x="0" y="0"/>
                </a:moveTo>
                <a:lnTo>
                  <a:pt x="3267136" y="0"/>
                </a:lnTo>
                <a:lnTo>
                  <a:pt x="3267136" y="7550105"/>
                </a:lnTo>
                <a:lnTo>
                  <a:pt x="0" y="7550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0755431" y="-3239326"/>
            <a:ext cx="2923950" cy="7550105"/>
          </a:xfrm>
          <a:custGeom>
            <a:avLst/>
            <a:gdLst/>
            <a:ahLst/>
            <a:cxnLst/>
            <a:rect l="l" t="t" r="r" b="b"/>
            <a:pathLst>
              <a:path w="2923950" h="7550105">
                <a:moveTo>
                  <a:pt x="0" y="0"/>
                </a:moveTo>
                <a:lnTo>
                  <a:pt x="2923950" y="0"/>
                </a:lnTo>
                <a:lnTo>
                  <a:pt x="2923950" y="7550105"/>
                </a:lnTo>
                <a:lnTo>
                  <a:pt x="0" y="7550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42486" y="5320107"/>
            <a:ext cx="17060178" cy="350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4952">
                <a:solidFill>
                  <a:srgbClr val="54243E"/>
                </a:solidFill>
                <a:latin typeface="Arimo Bold"/>
              </a:rPr>
              <a:t>Objective</a:t>
            </a:r>
            <a:r>
              <a:rPr lang="en-US" sz="4952">
                <a:solidFill>
                  <a:srgbClr val="54243E"/>
                </a:solidFill>
                <a:latin typeface="Arimo"/>
              </a:rPr>
              <a:t>: Engage healthcare professionals and the Windsor-Essex community in a wellness-focused marathon event to promote NBC Bank’s healthcare plans and services.</a:t>
            </a:r>
          </a:p>
          <a:p>
            <a:pPr algn="ctr">
              <a:lnSpc>
                <a:spcPts val="6934"/>
              </a:lnSpc>
              <a:spcBef>
                <a:spcPct val="0"/>
              </a:spcBef>
            </a:pPr>
            <a:endParaRPr lang="en-US" sz="4952">
              <a:solidFill>
                <a:srgbClr val="54243E"/>
              </a:solidFill>
              <a:latin typeface="Arimo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431049" y="8426662"/>
            <a:ext cx="19150097" cy="2785594"/>
            <a:chOff x="0" y="0"/>
            <a:chExt cx="5043647" cy="7336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FE3D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8490" y="8886716"/>
            <a:ext cx="8474085" cy="72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3"/>
              </a:lnSpc>
              <a:spcBef>
                <a:spcPct val="0"/>
              </a:spcBef>
            </a:pPr>
            <a:r>
              <a:rPr lang="en-US" sz="4273">
                <a:solidFill>
                  <a:srgbClr val="54243E"/>
                </a:solidFill>
                <a:latin typeface="Blinker Bold"/>
              </a:rPr>
              <a:t>Date - April  7th (National Health Day)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79192" y="1000949"/>
            <a:ext cx="6743297" cy="1028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1"/>
              </a:lnSpc>
              <a:spcBef>
                <a:spcPct val="0"/>
              </a:spcBef>
            </a:pPr>
            <a:r>
              <a:rPr lang="en-US" sz="5886">
                <a:solidFill>
                  <a:srgbClr val="54243E"/>
                </a:solidFill>
                <a:latin typeface="Bobby Jones"/>
              </a:rPr>
              <a:t>EVENT DETAILS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96524" y="1124703"/>
            <a:ext cx="6743297" cy="102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1"/>
              </a:lnSpc>
              <a:spcBef>
                <a:spcPct val="0"/>
              </a:spcBef>
            </a:pPr>
            <a:r>
              <a:rPr lang="en-US" sz="5886">
                <a:solidFill>
                  <a:srgbClr val="FFE3DD"/>
                </a:solidFill>
                <a:latin typeface="Bobby Jones"/>
              </a:rPr>
              <a:t>INCENTIVES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7146" y="2460625"/>
            <a:ext cx="8147439" cy="574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54243E"/>
                </a:solidFill>
                <a:latin typeface="Blinker Bold"/>
              </a:rPr>
              <a:t>Location</a:t>
            </a:r>
            <a:r>
              <a:rPr lang="en-US" sz="2999">
                <a:solidFill>
                  <a:srgbClr val="54243E"/>
                </a:solidFill>
                <a:latin typeface="Blinker"/>
              </a:rPr>
              <a:t>: Scenic routes in Windsor-Essex, including riverfront trails.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54243E"/>
                </a:solidFill>
                <a:latin typeface="Blinker Bold"/>
              </a:rPr>
              <a:t>Participation</a:t>
            </a:r>
            <a:r>
              <a:rPr lang="en-US" sz="2999">
                <a:solidFill>
                  <a:srgbClr val="54243E"/>
                </a:solidFill>
                <a:latin typeface="Blinker"/>
              </a:rPr>
              <a:t>: Open to healthcare professionals, their families, and the general public.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54243E"/>
                </a:solidFill>
                <a:latin typeface="Blinker Bold"/>
              </a:rPr>
              <a:t>Activities</a:t>
            </a:r>
            <a:r>
              <a:rPr lang="en-US" sz="2999">
                <a:solidFill>
                  <a:srgbClr val="54243E"/>
                </a:solidFill>
                <a:latin typeface="Blinker"/>
              </a:rPr>
              <a:t>:</a:t>
            </a:r>
          </a:p>
          <a:p>
            <a:pPr marL="1295394" lvl="2" indent="-431798" algn="l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54243E"/>
                </a:solidFill>
                <a:latin typeface="Blinker"/>
              </a:rPr>
              <a:t>5K and 10K Runs</a:t>
            </a:r>
          </a:p>
          <a:p>
            <a:pPr marL="1295394" lvl="2" indent="-431798" algn="l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54243E"/>
                </a:solidFill>
                <a:latin typeface="Blinker"/>
              </a:rPr>
              <a:t>Health Check-Up Booths</a:t>
            </a:r>
          </a:p>
          <a:p>
            <a:pPr marL="1295394" lvl="2" indent="-431798" algn="l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54243E"/>
                </a:solidFill>
                <a:latin typeface="Blinker"/>
              </a:rPr>
              <a:t>Wellness Workshops (financial health, stress management, nutrition)</a:t>
            </a:r>
          </a:p>
          <a:p>
            <a:pPr marL="1295394" lvl="2" indent="-431798" algn="l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54243E"/>
                </a:solidFill>
                <a:latin typeface="Blinker"/>
              </a:rPr>
              <a:t>Kids' Fun Run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54243E"/>
              </a:solidFill>
              <a:latin typeface="Blink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77474" y="2460625"/>
            <a:ext cx="7312127" cy="616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E3DD"/>
                </a:solidFill>
                <a:latin typeface="Blinker Bold"/>
              </a:rPr>
              <a:t>Prizes: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FFE3DD"/>
                </a:solidFill>
                <a:latin typeface="Blinker"/>
              </a:rPr>
              <a:t>Participation Medals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FFE3DD"/>
                </a:solidFill>
                <a:latin typeface="Blinker"/>
              </a:rPr>
              <a:t>Top Finishers' Prizes (Gift cards)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FFE3DD"/>
                </a:solidFill>
                <a:latin typeface="Blinker"/>
              </a:rPr>
              <a:t>Grand Prize (Wellness retreat for two)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FFE3DD"/>
                </a:solidFill>
                <a:latin typeface="Blinker"/>
              </a:rPr>
              <a:t>Raffle Prizes (Financial consultation packages, fitness gear, NBC Bank merchandise)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E3DD"/>
                </a:solidFill>
                <a:latin typeface="Blinker Bold"/>
              </a:rPr>
              <a:t>Social Media Engagement: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FFE3DD"/>
                </a:solidFill>
                <a:latin typeface="Blinker"/>
              </a:rPr>
              <a:t>Real-Time Leaderboard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FFE3DD"/>
                </a:solidFill>
                <a:latin typeface="Blinker"/>
              </a:rPr>
              <a:t>Social Media Challenges with #NBCWellnessMarathon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FFE3DD"/>
              </a:solidFill>
              <a:latin typeface="Blinker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431049" y="8426662"/>
            <a:ext cx="19150097" cy="2785594"/>
            <a:chOff x="0" y="0"/>
            <a:chExt cx="5043647" cy="7336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85825"/>
            <a:ext cx="10770010" cy="105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  <a:spcBef>
                <a:spcPct val="0"/>
              </a:spcBef>
            </a:pPr>
            <a:r>
              <a:rPr lang="en-US" sz="6050">
                <a:solidFill>
                  <a:srgbClr val="000000"/>
                </a:solidFill>
                <a:latin typeface="Arimo"/>
              </a:rPr>
              <a:t>MARKETING &amp; PROMOTION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4923" y="2788469"/>
            <a:ext cx="10349496" cy="571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4243E"/>
                </a:solidFill>
                <a:latin typeface="Arimo Bold"/>
              </a:rPr>
              <a:t>Social Media</a:t>
            </a:r>
            <a:r>
              <a:rPr lang="en-US" sz="2699">
                <a:solidFill>
                  <a:srgbClr val="54243E"/>
                </a:solidFill>
                <a:latin typeface="Arimo"/>
              </a:rPr>
              <a:t>: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54243E"/>
                </a:solidFill>
                <a:latin typeface="Arimo"/>
              </a:rPr>
              <a:t>Organic and Paid Posts (Facebook, Instagram, Twitter)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54243E"/>
                </a:solidFill>
                <a:latin typeface="Arimo"/>
              </a:rPr>
              <a:t>Event Pages for RSVPs and updates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4243E"/>
                </a:solidFill>
                <a:latin typeface="Arimo Bold"/>
              </a:rPr>
              <a:t>Community Collaborations</a:t>
            </a:r>
            <a:r>
              <a:rPr lang="en-US" sz="2699">
                <a:solidFill>
                  <a:srgbClr val="54243E"/>
                </a:solidFill>
                <a:latin typeface="Arimo"/>
              </a:rPr>
              <a:t>: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54243E"/>
                </a:solidFill>
                <a:latin typeface="Arimo"/>
              </a:rPr>
              <a:t>Partnerships with Local Hospitals and Clinics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54243E"/>
                </a:solidFill>
                <a:latin typeface="Arimo"/>
              </a:rPr>
              <a:t>Collaborations with 5-10 Local Influencers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4243E"/>
                </a:solidFill>
                <a:latin typeface="Arimo Bold"/>
              </a:rPr>
              <a:t>Media Coverage</a:t>
            </a:r>
            <a:r>
              <a:rPr lang="en-US" sz="2699">
                <a:solidFill>
                  <a:srgbClr val="54243E"/>
                </a:solidFill>
                <a:latin typeface="Arimo"/>
              </a:rPr>
              <a:t>: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54243E"/>
                </a:solidFill>
                <a:latin typeface="Arimo"/>
              </a:rPr>
              <a:t>Press Releases to Local Newspapers, Radio Stations, TV Channels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54243E"/>
                </a:solidFill>
                <a:latin typeface="Arimo"/>
              </a:rPr>
              <a:t>Flyers in High-Traffic Areas (Gyms, Healthcare Facilities, Community Centers)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54243E"/>
              </a:solidFill>
              <a:latin typeface="Arimo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792664" y="1589859"/>
            <a:ext cx="3561172" cy="8229600"/>
          </a:xfrm>
          <a:custGeom>
            <a:avLst/>
            <a:gdLst/>
            <a:ahLst/>
            <a:cxnLst/>
            <a:rect l="l" t="t" r="r" b="b"/>
            <a:pathLst>
              <a:path w="3561172" h="8229600">
                <a:moveTo>
                  <a:pt x="0" y="0"/>
                </a:moveTo>
                <a:lnTo>
                  <a:pt x="3561172" y="0"/>
                </a:lnTo>
                <a:lnTo>
                  <a:pt x="35611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4573250" y="1589859"/>
            <a:ext cx="3561172" cy="8229600"/>
          </a:xfrm>
          <a:custGeom>
            <a:avLst/>
            <a:gdLst/>
            <a:ahLst/>
            <a:cxnLst/>
            <a:rect l="l" t="t" r="r" b="b"/>
            <a:pathLst>
              <a:path w="3561172" h="8229600">
                <a:moveTo>
                  <a:pt x="0" y="0"/>
                </a:moveTo>
                <a:lnTo>
                  <a:pt x="3561172" y="0"/>
                </a:lnTo>
                <a:lnTo>
                  <a:pt x="35611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4243E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5515" y="1080421"/>
            <a:ext cx="6743297" cy="1028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1"/>
              </a:lnSpc>
              <a:spcBef>
                <a:spcPct val="0"/>
              </a:spcBef>
            </a:pPr>
            <a:r>
              <a:rPr lang="en-US" sz="5886">
                <a:solidFill>
                  <a:srgbClr val="54243E"/>
                </a:solidFill>
                <a:latin typeface="Bobby Jones"/>
              </a:rPr>
              <a:t>BUDGET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51086" y="895350"/>
            <a:ext cx="6743297" cy="102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1"/>
              </a:lnSpc>
              <a:spcBef>
                <a:spcPct val="0"/>
              </a:spcBef>
            </a:pPr>
            <a:r>
              <a:rPr lang="en-US" sz="5886">
                <a:solidFill>
                  <a:srgbClr val="FFE3DD"/>
                </a:solidFill>
                <a:latin typeface="Bobby Jones"/>
              </a:rPr>
              <a:t>TIMELINE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7146" y="2451100"/>
            <a:ext cx="8147439" cy="784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Event Logistics: $15,000</a:t>
            </a:r>
          </a:p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Marketing and Promotions: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Social Media Ads: $3,000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Influencer Partnerships: $5,000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Flyers and Posters: $2,000</a:t>
            </a:r>
          </a:p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Prizes and Giveaways: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Participation Medals: $1,500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Top Finishers' Prizes: $600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Grand Prize: $1,000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Raffle Prizes: $2,000</a:t>
            </a:r>
          </a:p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Miscellaneous: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T-Shirts and Merchandise: $2,000</a:t>
            </a:r>
          </a:p>
          <a:p>
            <a:pPr marL="1252215" lvl="2" indent="-417405" algn="l">
              <a:lnSpc>
                <a:spcPts val="4059"/>
              </a:lnSpc>
              <a:buFont typeface="Arial"/>
              <a:buChar char="⚬"/>
            </a:pPr>
            <a:r>
              <a:rPr lang="en-US" sz="2899" dirty="0">
                <a:solidFill>
                  <a:srgbClr val="54243E"/>
                </a:solidFill>
                <a:latin typeface="Blinker Bold"/>
              </a:rPr>
              <a:t>On-Site Logistics and Staffing: $4,000</a:t>
            </a:r>
          </a:p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 u="sng" dirty="0">
                <a:solidFill>
                  <a:srgbClr val="54243E"/>
                </a:solidFill>
                <a:latin typeface="Blinker Bold"/>
              </a:rPr>
              <a:t>Total Budget: $36,100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54243E"/>
              </a:solidFill>
              <a:latin typeface="Blink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07232" y="2115185"/>
            <a:ext cx="8076270" cy="742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E3DD"/>
                </a:solidFill>
                <a:latin typeface="Blinker Bold"/>
              </a:rPr>
              <a:t>Preparation Phase (Jan 1 - Feb 28): </a:t>
            </a:r>
            <a:r>
              <a:rPr lang="en-US" sz="2799">
                <a:solidFill>
                  <a:srgbClr val="FFE3DD"/>
                </a:solidFill>
                <a:latin typeface="Blinker"/>
              </a:rPr>
              <a:t>Plan logistics, secure permits, finalize partnerships, design and order merchandise, develop social media strategy.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E3DD"/>
                </a:solidFill>
                <a:latin typeface="Blinker Bold"/>
              </a:rPr>
              <a:t>Promotion Phase (Mar 1 - Apr 6): </a:t>
            </a:r>
            <a:r>
              <a:rPr lang="en-US" sz="2799">
                <a:solidFill>
                  <a:srgbClr val="FFE3DD"/>
                </a:solidFill>
                <a:latin typeface="Blinker"/>
              </a:rPr>
              <a:t>Launch social media campaigns, distribute flyers, collaborate with influencers and local media, open online registration.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E3DD"/>
                </a:solidFill>
                <a:latin typeface="Blinker Bold"/>
              </a:rPr>
              <a:t>Event Day (Apr 7): </a:t>
            </a:r>
            <a:r>
              <a:rPr lang="en-US" sz="2799">
                <a:solidFill>
                  <a:srgbClr val="FFE3DD"/>
                </a:solidFill>
                <a:latin typeface="Blinker"/>
              </a:rPr>
              <a:t>Execute marathon event, provide real-time updates and interact with participants.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E3DD"/>
                </a:solidFill>
                <a:latin typeface="Blinker Bold"/>
              </a:rPr>
              <a:t>Post-Event Phase (Apr 8 - Apr 21): </a:t>
            </a:r>
            <a:r>
              <a:rPr lang="en-US" sz="2799">
                <a:solidFill>
                  <a:srgbClr val="FFE3DD"/>
                </a:solidFill>
                <a:latin typeface="Blinker"/>
              </a:rPr>
              <a:t>Share event highlights, follow up with participants, promote NBC Bank’s healthcare plans, analyze campaign performance and metrics.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E3DD"/>
              </a:solidFill>
              <a:latin typeface="Blinker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28700" y="3162702"/>
            <a:ext cx="12917034" cy="4493670"/>
            <a:chOff x="0" y="0"/>
            <a:chExt cx="3402017" cy="1183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02017" cy="1183518"/>
            </a:xfrm>
            <a:custGeom>
              <a:avLst/>
              <a:gdLst/>
              <a:ahLst/>
              <a:cxnLst/>
              <a:rect l="l" t="t" r="r" b="b"/>
              <a:pathLst>
                <a:path w="3402017" h="1183518">
                  <a:moveTo>
                    <a:pt x="30567" y="0"/>
                  </a:moveTo>
                  <a:lnTo>
                    <a:pt x="3371450" y="0"/>
                  </a:lnTo>
                  <a:cubicBezTo>
                    <a:pt x="3379557" y="0"/>
                    <a:pt x="3387332" y="3220"/>
                    <a:pt x="3393064" y="8953"/>
                  </a:cubicBezTo>
                  <a:cubicBezTo>
                    <a:pt x="3398797" y="14685"/>
                    <a:pt x="3402017" y="22460"/>
                    <a:pt x="3402017" y="30567"/>
                  </a:cubicBezTo>
                  <a:lnTo>
                    <a:pt x="3402017" y="1152951"/>
                  </a:lnTo>
                  <a:cubicBezTo>
                    <a:pt x="3402017" y="1161058"/>
                    <a:pt x="3398797" y="1168833"/>
                    <a:pt x="3393064" y="1174565"/>
                  </a:cubicBezTo>
                  <a:cubicBezTo>
                    <a:pt x="3387332" y="1180298"/>
                    <a:pt x="3379557" y="1183518"/>
                    <a:pt x="3371450" y="1183518"/>
                  </a:cubicBezTo>
                  <a:lnTo>
                    <a:pt x="30567" y="1183518"/>
                  </a:lnTo>
                  <a:cubicBezTo>
                    <a:pt x="22460" y="1183518"/>
                    <a:pt x="14685" y="1180298"/>
                    <a:pt x="8953" y="1174565"/>
                  </a:cubicBezTo>
                  <a:cubicBezTo>
                    <a:pt x="3220" y="1168833"/>
                    <a:pt x="0" y="1161058"/>
                    <a:pt x="0" y="1152951"/>
                  </a:cubicBezTo>
                  <a:lnTo>
                    <a:pt x="0" y="30567"/>
                  </a:lnTo>
                  <a:cubicBezTo>
                    <a:pt x="0" y="22460"/>
                    <a:pt x="3220" y="14685"/>
                    <a:pt x="8953" y="8953"/>
                  </a:cubicBezTo>
                  <a:cubicBezTo>
                    <a:pt x="14685" y="3220"/>
                    <a:pt x="22460" y="0"/>
                    <a:pt x="30567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02017" cy="1221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2376" y="3020908"/>
            <a:ext cx="10525731" cy="3467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1"/>
              </a:lnSpc>
            </a:pPr>
            <a:r>
              <a:rPr lang="en-US" sz="6714">
                <a:solidFill>
                  <a:srgbClr val="E15034"/>
                </a:solidFill>
                <a:latin typeface="Roca Two Ultra-Bold"/>
              </a:rPr>
              <a:t>Engage, Solve, Win: NBC's Financial Puzzle Challenge for Middlesex Minds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3119" y="2042846"/>
            <a:ext cx="7076181" cy="6201308"/>
          </a:xfrm>
          <a:custGeom>
            <a:avLst/>
            <a:gdLst/>
            <a:ahLst/>
            <a:cxnLst/>
            <a:rect l="l" t="t" r="r" b="b"/>
            <a:pathLst>
              <a:path w="7076181" h="6201308">
                <a:moveTo>
                  <a:pt x="0" y="0"/>
                </a:moveTo>
                <a:lnTo>
                  <a:pt x="7076181" y="0"/>
                </a:lnTo>
                <a:lnTo>
                  <a:pt x="7076181" y="6201308"/>
                </a:lnTo>
                <a:lnTo>
                  <a:pt x="0" y="6201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2289283" y="7270356"/>
            <a:ext cx="6816617" cy="6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6"/>
              </a:lnSpc>
            </a:pPr>
            <a:r>
              <a:rPr lang="en-US" sz="4699">
                <a:solidFill>
                  <a:srgbClr val="54243E"/>
                </a:solidFill>
                <a:latin typeface="Roca Two Bold"/>
              </a:rPr>
              <a:t>MIDDLESEX REGION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7446" y="1473627"/>
            <a:ext cx="6816617" cy="6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6"/>
              </a:lnSpc>
            </a:pPr>
            <a:r>
              <a:rPr lang="en-US" sz="4699">
                <a:solidFill>
                  <a:srgbClr val="D17530"/>
                </a:solidFill>
                <a:latin typeface="Roca Two Bold"/>
              </a:rPr>
              <a:t>Promoting Finance Plan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61925" y="483829"/>
            <a:ext cx="8982075" cy="7483537"/>
            <a:chOff x="0" y="0"/>
            <a:chExt cx="2365649" cy="1970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5649" cy="1970973"/>
            </a:xfrm>
            <a:custGeom>
              <a:avLst/>
              <a:gdLst/>
              <a:ahLst/>
              <a:cxnLst/>
              <a:rect l="l" t="t" r="r" b="b"/>
              <a:pathLst>
                <a:path w="2365649" h="1970973">
                  <a:moveTo>
                    <a:pt x="43958" y="0"/>
                  </a:moveTo>
                  <a:lnTo>
                    <a:pt x="2321691" y="0"/>
                  </a:lnTo>
                  <a:cubicBezTo>
                    <a:pt x="2333349" y="0"/>
                    <a:pt x="2344531" y="4631"/>
                    <a:pt x="2352774" y="12875"/>
                  </a:cubicBezTo>
                  <a:cubicBezTo>
                    <a:pt x="2361018" y="21119"/>
                    <a:pt x="2365649" y="32300"/>
                    <a:pt x="2365649" y="43958"/>
                  </a:cubicBezTo>
                  <a:lnTo>
                    <a:pt x="2365649" y="1927014"/>
                  </a:lnTo>
                  <a:cubicBezTo>
                    <a:pt x="2365649" y="1938673"/>
                    <a:pt x="2361018" y="1949854"/>
                    <a:pt x="2352774" y="1958098"/>
                  </a:cubicBezTo>
                  <a:cubicBezTo>
                    <a:pt x="2344531" y="1966341"/>
                    <a:pt x="2333349" y="1970973"/>
                    <a:pt x="2321691" y="1970973"/>
                  </a:cubicBezTo>
                  <a:lnTo>
                    <a:pt x="43958" y="1970973"/>
                  </a:lnTo>
                  <a:cubicBezTo>
                    <a:pt x="32300" y="1970973"/>
                    <a:pt x="21119" y="1966341"/>
                    <a:pt x="12875" y="1958098"/>
                  </a:cubicBezTo>
                  <a:cubicBezTo>
                    <a:pt x="4631" y="1949854"/>
                    <a:pt x="0" y="1938673"/>
                    <a:pt x="0" y="1927014"/>
                  </a:cubicBezTo>
                  <a:lnTo>
                    <a:pt x="0" y="43958"/>
                  </a:lnTo>
                  <a:cubicBezTo>
                    <a:pt x="0" y="32300"/>
                    <a:pt x="4631" y="21119"/>
                    <a:pt x="12875" y="12875"/>
                  </a:cubicBezTo>
                  <a:cubicBezTo>
                    <a:pt x="21119" y="4631"/>
                    <a:pt x="32300" y="0"/>
                    <a:pt x="43958" y="0"/>
                  </a:cubicBezTo>
                  <a:close/>
                </a:path>
              </a:pathLst>
            </a:custGeom>
            <a:solidFill>
              <a:srgbClr val="FFF0F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65649" cy="2009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5275" y="1018900"/>
            <a:ext cx="6892347" cy="114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0"/>
              </a:lnSpc>
            </a:pPr>
            <a:r>
              <a:rPr lang="en-US" sz="6700">
                <a:solidFill>
                  <a:srgbClr val="617268"/>
                </a:solidFill>
                <a:latin typeface="Roca Two Ultra-Bold"/>
              </a:rPr>
              <a:t>Objective: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5275" y="2134581"/>
            <a:ext cx="8594514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617268"/>
                </a:solidFill>
                <a:latin typeface="Roca Two"/>
              </a:rPr>
              <a:t>Engage finance and admin professionals with financial-themed puzzles on Facebook and TikTok to promote NBC Bank's services in the Middlesex (Ontario) region.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08773" y="1476121"/>
            <a:ext cx="9364495" cy="8583916"/>
            <a:chOff x="0" y="0"/>
            <a:chExt cx="2466369" cy="22607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66369" cy="2260784"/>
            </a:xfrm>
            <a:custGeom>
              <a:avLst/>
              <a:gdLst/>
              <a:ahLst/>
              <a:cxnLst/>
              <a:rect l="l" t="t" r="r" b="b"/>
              <a:pathLst>
                <a:path w="2466369" h="2260784">
                  <a:moveTo>
                    <a:pt x="42163" y="0"/>
                  </a:moveTo>
                  <a:lnTo>
                    <a:pt x="2424206" y="0"/>
                  </a:lnTo>
                  <a:cubicBezTo>
                    <a:pt x="2435388" y="0"/>
                    <a:pt x="2446113" y="4442"/>
                    <a:pt x="2454020" y="12349"/>
                  </a:cubicBezTo>
                  <a:cubicBezTo>
                    <a:pt x="2461927" y="20256"/>
                    <a:pt x="2466369" y="30981"/>
                    <a:pt x="2466369" y="42163"/>
                  </a:cubicBezTo>
                  <a:lnTo>
                    <a:pt x="2466369" y="2218621"/>
                  </a:lnTo>
                  <a:cubicBezTo>
                    <a:pt x="2466369" y="2229804"/>
                    <a:pt x="2461927" y="2240528"/>
                    <a:pt x="2454020" y="2248435"/>
                  </a:cubicBezTo>
                  <a:cubicBezTo>
                    <a:pt x="2446113" y="2256342"/>
                    <a:pt x="2435388" y="2260784"/>
                    <a:pt x="2424206" y="2260784"/>
                  </a:cubicBezTo>
                  <a:lnTo>
                    <a:pt x="42163" y="2260784"/>
                  </a:lnTo>
                  <a:cubicBezTo>
                    <a:pt x="30981" y="2260784"/>
                    <a:pt x="20256" y="2256342"/>
                    <a:pt x="12349" y="2248435"/>
                  </a:cubicBezTo>
                  <a:cubicBezTo>
                    <a:pt x="4442" y="2240528"/>
                    <a:pt x="0" y="2229804"/>
                    <a:pt x="0" y="2218621"/>
                  </a:cubicBezTo>
                  <a:lnTo>
                    <a:pt x="0" y="42163"/>
                  </a:lnTo>
                  <a:cubicBezTo>
                    <a:pt x="0" y="30981"/>
                    <a:pt x="4442" y="20256"/>
                    <a:pt x="12349" y="12349"/>
                  </a:cubicBezTo>
                  <a:cubicBezTo>
                    <a:pt x="20256" y="4442"/>
                    <a:pt x="30981" y="0"/>
                    <a:pt x="42163" y="0"/>
                  </a:cubicBezTo>
                  <a:close/>
                </a:path>
              </a:pathLst>
            </a:custGeom>
            <a:solidFill>
              <a:srgbClr val="E8F4E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66369" cy="2298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2847" y="3009780"/>
            <a:ext cx="7698320" cy="7616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544"/>
              </a:lnSpc>
              <a:buFont typeface="Arial"/>
              <a:buChar char="•"/>
            </a:pPr>
            <a:r>
              <a:rPr lang="en-US" sz="3600">
                <a:solidFill>
                  <a:srgbClr val="617268"/>
                </a:solidFill>
                <a:latin typeface="Roca Two Bold"/>
              </a:rPr>
              <a:t>Concept: </a:t>
            </a:r>
            <a:r>
              <a:rPr lang="en-US" sz="3600">
                <a:solidFill>
                  <a:srgbClr val="617268"/>
                </a:solidFill>
                <a:latin typeface="Roca Two"/>
              </a:rPr>
              <a:t>Series of financial puzzles (budget balancing, investment simulations, trivia).</a:t>
            </a:r>
          </a:p>
          <a:p>
            <a:pPr marL="777240" lvl="1" indent="-388620" algn="l">
              <a:lnSpc>
                <a:spcPts val="5544"/>
              </a:lnSpc>
              <a:buFont typeface="Arial"/>
              <a:buChar char="•"/>
            </a:pPr>
            <a:r>
              <a:rPr lang="en-US" sz="3600">
                <a:solidFill>
                  <a:srgbClr val="617268"/>
                </a:solidFill>
                <a:latin typeface="Roca Two Bold"/>
              </a:rPr>
              <a:t>Platform: </a:t>
            </a:r>
            <a:r>
              <a:rPr lang="en-US" sz="3600">
                <a:solidFill>
                  <a:srgbClr val="617268"/>
                </a:solidFill>
                <a:latin typeface="Roca Two"/>
              </a:rPr>
              <a:t>NBC Bank’s Facebook and TikTok pages.</a:t>
            </a:r>
          </a:p>
          <a:p>
            <a:pPr marL="777240" lvl="1" indent="-388620" algn="l">
              <a:lnSpc>
                <a:spcPts val="5544"/>
              </a:lnSpc>
              <a:buFont typeface="Arial"/>
              <a:buChar char="•"/>
            </a:pPr>
            <a:r>
              <a:rPr lang="en-US" sz="3600">
                <a:solidFill>
                  <a:srgbClr val="617268"/>
                </a:solidFill>
                <a:latin typeface="Roca Two Bold"/>
              </a:rPr>
              <a:t>Frequency: </a:t>
            </a:r>
            <a:r>
              <a:rPr lang="en-US" sz="3600">
                <a:solidFill>
                  <a:srgbClr val="617268"/>
                </a:solidFill>
                <a:latin typeface="Roca Two"/>
              </a:rPr>
              <a:t>New puzzle daily for one week.</a:t>
            </a:r>
          </a:p>
          <a:p>
            <a:pPr marL="777240" lvl="1" indent="-388620" algn="l">
              <a:lnSpc>
                <a:spcPts val="5544"/>
              </a:lnSpc>
              <a:buFont typeface="Arial"/>
              <a:buChar char="•"/>
            </a:pPr>
            <a:r>
              <a:rPr lang="en-US" sz="3600">
                <a:solidFill>
                  <a:srgbClr val="617268"/>
                </a:solidFill>
                <a:latin typeface="Roca Two Bold"/>
              </a:rPr>
              <a:t>Interaction: </a:t>
            </a:r>
            <a:r>
              <a:rPr lang="en-US" sz="3600">
                <a:solidFill>
                  <a:srgbClr val="617268"/>
                </a:solidFill>
                <a:latin typeface="Roca Two"/>
              </a:rPr>
              <a:t>Users submit answers via comments or direct messages.</a:t>
            </a:r>
          </a:p>
          <a:p>
            <a:pPr algn="l">
              <a:lnSpc>
                <a:spcPts val="5544"/>
              </a:lnSpc>
            </a:pPr>
            <a:endParaRPr lang="en-US" sz="3600">
              <a:solidFill>
                <a:srgbClr val="617268"/>
              </a:solidFill>
              <a:latin typeface="Roca Tw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5275" y="5019675"/>
            <a:ext cx="7186248" cy="114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0"/>
              </a:lnSpc>
            </a:pPr>
            <a:r>
              <a:rPr lang="en-US" sz="6700">
                <a:solidFill>
                  <a:srgbClr val="617268"/>
                </a:solidFill>
                <a:latin typeface="Roca Two Ultra-Bold"/>
              </a:rPr>
              <a:t>Target Audience: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5275" y="6435156"/>
            <a:ext cx="8848725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617268"/>
                </a:solidFill>
                <a:latin typeface="Roca Two"/>
              </a:rPr>
              <a:t>Finance and admin professionals active on social media in the Middlesex region.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82712" y="1852987"/>
            <a:ext cx="6816617" cy="83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3"/>
              </a:lnSpc>
            </a:pPr>
            <a:r>
              <a:rPr lang="en-US" sz="4599">
                <a:solidFill>
                  <a:srgbClr val="617268"/>
                </a:solidFill>
                <a:latin typeface="Roca Two Bold"/>
              </a:rPr>
              <a:t>PUZZLE GAME DESIGN: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65866" y="1391258"/>
            <a:ext cx="13154833" cy="3596802"/>
            <a:chOff x="0" y="0"/>
            <a:chExt cx="3464647" cy="9473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4647" cy="947306"/>
            </a:xfrm>
            <a:custGeom>
              <a:avLst/>
              <a:gdLst/>
              <a:ahLst/>
              <a:cxnLst/>
              <a:rect l="l" t="t" r="r" b="b"/>
              <a:pathLst>
                <a:path w="3464647" h="947306">
                  <a:moveTo>
                    <a:pt x="30015" y="0"/>
                  </a:moveTo>
                  <a:lnTo>
                    <a:pt x="3434633" y="0"/>
                  </a:lnTo>
                  <a:cubicBezTo>
                    <a:pt x="3442593" y="0"/>
                    <a:pt x="3450227" y="3162"/>
                    <a:pt x="3455857" y="8791"/>
                  </a:cubicBezTo>
                  <a:cubicBezTo>
                    <a:pt x="3461485" y="14420"/>
                    <a:pt x="3464647" y="22054"/>
                    <a:pt x="3464647" y="30015"/>
                  </a:cubicBezTo>
                  <a:lnTo>
                    <a:pt x="3464647" y="917291"/>
                  </a:lnTo>
                  <a:cubicBezTo>
                    <a:pt x="3464647" y="933868"/>
                    <a:pt x="3451209" y="947306"/>
                    <a:pt x="3434633" y="947306"/>
                  </a:cubicBezTo>
                  <a:lnTo>
                    <a:pt x="30015" y="947306"/>
                  </a:lnTo>
                  <a:cubicBezTo>
                    <a:pt x="13438" y="947306"/>
                    <a:pt x="0" y="933868"/>
                    <a:pt x="0" y="917291"/>
                  </a:cubicBezTo>
                  <a:lnTo>
                    <a:pt x="0" y="30015"/>
                  </a:lnTo>
                  <a:cubicBezTo>
                    <a:pt x="0" y="13438"/>
                    <a:pt x="13438" y="0"/>
                    <a:pt x="30015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64647" cy="985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3947" y="449387"/>
            <a:ext cx="11670419" cy="94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9"/>
              </a:lnSpc>
            </a:pPr>
            <a:r>
              <a:rPr lang="en-US" sz="6663">
                <a:solidFill>
                  <a:srgbClr val="000000"/>
                </a:solidFill>
                <a:latin typeface="Roca Two Ultra-Bold"/>
              </a:rPr>
              <a:t>Engagement and Incentives: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378" y="1400121"/>
            <a:ext cx="13154833" cy="3264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849" lvl="1" indent="-310924" algn="l">
              <a:lnSpc>
                <a:spcPts val="6624"/>
              </a:lnSpc>
              <a:buFont typeface="Arial"/>
              <a:buChar char="•"/>
            </a:pPr>
            <a:r>
              <a:rPr lang="en-US" sz="2880">
                <a:solidFill>
                  <a:srgbClr val="000000"/>
                </a:solidFill>
                <a:latin typeface="Roca Two Bold"/>
              </a:rPr>
              <a:t>Features:</a:t>
            </a:r>
            <a:r>
              <a:rPr lang="en-US" sz="2880">
                <a:solidFill>
                  <a:srgbClr val="000000"/>
                </a:solidFill>
                <a:latin typeface="Roca Two"/>
              </a:rPr>
              <a:t> Use Facebook’s interactive stories and TikTok’s duet function.</a:t>
            </a:r>
          </a:p>
          <a:p>
            <a:pPr marL="621849" lvl="1" indent="-310924" algn="l">
              <a:lnSpc>
                <a:spcPts val="6624"/>
              </a:lnSpc>
              <a:buFont typeface="Arial"/>
              <a:buChar char="•"/>
            </a:pPr>
            <a:r>
              <a:rPr lang="en-US" sz="2880">
                <a:solidFill>
                  <a:srgbClr val="000000"/>
                </a:solidFill>
                <a:latin typeface="Roca Two Bold"/>
              </a:rPr>
              <a:t>Daily Prizes:</a:t>
            </a:r>
            <a:r>
              <a:rPr lang="en-US" sz="2880">
                <a:solidFill>
                  <a:srgbClr val="000000"/>
                </a:solidFill>
                <a:latin typeface="Roca Two"/>
              </a:rPr>
              <a:t> Gift cards ($50 each), exclusive content, free consultations.</a:t>
            </a:r>
          </a:p>
          <a:p>
            <a:pPr marL="621849" lvl="1" indent="-310924" algn="l">
              <a:lnSpc>
                <a:spcPts val="6624"/>
              </a:lnSpc>
              <a:buFont typeface="Arial"/>
              <a:buChar char="•"/>
            </a:pPr>
            <a:r>
              <a:rPr lang="en-US" sz="2880">
                <a:solidFill>
                  <a:srgbClr val="000000"/>
                </a:solidFill>
                <a:latin typeface="Roca Two Bold"/>
              </a:rPr>
              <a:t>Grand Prize:</a:t>
            </a:r>
            <a:r>
              <a:rPr lang="en-US" sz="2880">
                <a:solidFill>
                  <a:srgbClr val="000000"/>
                </a:solidFill>
                <a:latin typeface="Roca Two"/>
              </a:rPr>
              <a:t> iPad or financial planning session (worth $500).</a:t>
            </a:r>
          </a:p>
          <a:p>
            <a:pPr marL="621849" lvl="1" indent="-310924" algn="l">
              <a:lnSpc>
                <a:spcPts val="6624"/>
              </a:lnSpc>
              <a:buFont typeface="Arial"/>
              <a:buChar char="•"/>
            </a:pPr>
            <a:r>
              <a:rPr lang="en-US" sz="2880">
                <a:solidFill>
                  <a:srgbClr val="000000"/>
                </a:solidFill>
                <a:latin typeface="Roca Two Bold"/>
              </a:rPr>
              <a:t>Leaderboard:</a:t>
            </a:r>
            <a:r>
              <a:rPr lang="en-US" sz="2880">
                <a:solidFill>
                  <a:srgbClr val="000000"/>
                </a:solidFill>
                <a:latin typeface="Roca Two"/>
              </a:rPr>
              <a:t> Encourage competition.</a:t>
            </a:r>
          </a:p>
        </p:txBody>
      </p:sp>
      <p:sp>
        <p:nvSpPr>
          <p:cNvPr id="8" name="Freeform 8"/>
          <p:cNvSpPr/>
          <p:nvPr/>
        </p:nvSpPr>
        <p:spPr>
          <a:xfrm rot="-8848870">
            <a:off x="13341316" y="3137026"/>
            <a:ext cx="1646227" cy="1191249"/>
          </a:xfrm>
          <a:custGeom>
            <a:avLst/>
            <a:gdLst/>
            <a:ahLst/>
            <a:cxnLst/>
            <a:rect l="l" t="t" r="r" b="b"/>
            <a:pathLst>
              <a:path w="1646227" h="1191249">
                <a:moveTo>
                  <a:pt x="0" y="0"/>
                </a:moveTo>
                <a:lnTo>
                  <a:pt x="1646227" y="0"/>
                </a:lnTo>
                <a:lnTo>
                  <a:pt x="1646227" y="1191249"/>
                </a:lnTo>
                <a:lnTo>
                  <a:pt x="0" y="119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94702" r="-607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8769097" y="5626329"/>
            <a:ext cx="6409588" cy="94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9"/>
              </a:lnSpc>
            </a:pPr>
            <a:r>
              <a:rPr lang="en-US" sz="6663">
                <a:solidFill>
                  <a:srgbClr val="000000"/>
                </a:solidFill>
                <a:latin typeface="Roca Two Ultra-Bold"/>
              </a:rPr>
              <a:t>Measurement: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950630" y="6543238"/>
            <a:ext cx="13154833" cy="3596802"/>
            <a:chOff x="0" y="0"/>
            <a:chExt cx="3464647" cy="9473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64647" cy="947306"/>
            </a:xfrm>
            <a:custGeom>
              <a:avLst/>
              <a:gdLst/>
              <a:ahLst/>
              <a:cxnLst/>
              <a:rect l="l" t="t" r="r" b="b"/>
              <a:pathLst>
                <a:path w="3464647" h="947306">
                  <a:moveTo>
                    <a:pt x="30015" y="0"/>
                  </a:moveTo>
                  <a:lnTo>
                    <a:pt x="3434633" y="0"/>
                  </a:lnTo>
                  <a:cubicBezTo>
                    <a:pt x="3442593" y="0"/>
                    <a:pt x="3450227" y="3162"/>
                    <a:pt x="3455857" y="8791"/>
                  </a:cubicBezTo>
                  <a:cubicBezTo>
                    <a:pt x="3461485" y="14420"/>
                    <a:pt x="3464647" y="22054"/>
                    <a:pt x="3464647" y="30015"/>
                  </a:cubicBezTo>
                  <a:lnTo>
                    <a:pt x="3464647" y="917291"/>
                  </a:lnTo>
                  <a:cubicBezTo>
                    <a:pt x="3464647" y="933868"/>
                    <a:pt x="3451209" y="947306"/>
                    <a:pt x="3434633" y="947306"/>
                  </a:cubicBezTo>
                  <a:lnTo>
                    <a:pt x="30015" y="947306"/>
                  </a:lnTo>
                  <a:cubicBezTo>
                    <a:pt x="13438" y="947306"/>
                    <a:pt x="0" y="933868"/>
                    <a:pt x="0" y="917291"/>
                  </a:cubicBezTo>
                  <a:lnTo>
                    <a:pt x="0" y="30015"/>
                  </a:lnTo>
                  <a:cubicBezTo>
                    <a:pt x="0" y="13438"/>
                    <a:pt x="13438" y="0"/>
                    <a:pt x="30015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464647" cy="985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40081" y="6844518"/>
            <a:ext cx="13154833" cy="266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17" lvl="1" indent="-343309" algn="l">
              <a:lnSpc>
                <a:spcPts val="7314"/>
              </a:lnSpc>
              <a:buFont typeface="Arial"/>
              <a:buChar char="•"/>
            </a:pPr>
            <a:r>
              <a:rPr lang="en-US" sz="3180">
                <a:solidFill>
                  <a:srgbClr val="000000"/>
                </a:solidFill>
                <a:latin typeface="Roca Two Bold"/>
              </a:rPr>
              <a:t>Engagement Metrics: </a:t>
            </a:r>
            <a:r>
              <a:rPr lang="en-US" sz="3180">
                <a:solidFill>
                  <a:srgbClr val="000000"/>
                </a:solidFill>
                <a:latin typeface="Roca Two"/>
              </a:rPr>
              <a:t>Likes, shares, comments, hashtag usage.</a:t>
            </a:r>
          </a:p>
          <a:p>
            <a:pPr marL="686617" lvl="1" indent="-343309" algn="l">
              <a:lnSpc>
                <a:spcPts val="7314"/>
              </a:lnSpc>
              <a:buFont typeface="Arial"/>
              <a:buChar char="•"/>
            </a:pPr>
            <a:r>
              <a:rPr lang="en-US" sz="3180">
                <a:solidFill>
                  <a:srgbClr val="000000"/>
                </a:solidFill>
                <a:latin typeface="Roca Two Bold"/>
              </a:rPr>
              <a:t>Participation Metrics: </a:t>
            </a:r>
            <a:r>
              <a:rPr lang="en-US" sz="3180">
                <a:solidFill>
                  <a:srgbClr val="000000"/>
                </a:solidFill>
                <a:latin typeface="Roca Two"/>
              </a:rPr>
              <a:t>Puzzle submissions and direct messages.</a:t>
            </a:r>
          </a:p>
          <a:p>
            <a:pPr marL="686617" lvl="1" indent="-343309" algn="l">
              <a:lnSpc>
                <a:spcPts val="7314"/>
              </a:lnSpc>
              <a:buFont typeface="Arial"/>
              <a:buChar char="•"/>
            </a:pPr>
            <a:r>
              <a:rPr lang="en-US" sz="3180">
                <a:solidFill>
                  <a:srgbClr val="000000"/>
                </a:solidFill>
                <a:latin typeface="Roca Two Bold"/>
              </a:rPr>
              <a:t>Conversion Metrics: </a:t>
            </a:r>
            <a:r>
              <a:rPr lang="en-US" sz="3180">
                <a:solidFill>
                  <a:srgbClr val="000000"/>
                </a:solidFill>
                <a:latin typeface="Roca Two"/>
              </a:rPr>
              <a:t>Website traffic and consultation bookings.</a:t>
            </a:r>
          </a:p>
        </p:txBody>
      </p:sp>
      <p:sp>
        <p:nvSpPr>
          <p:cNvPr id="14" name="Freeform 14"/>
          <p:cNvSpPr/>
          <p:nvPr/>
        </p:nvSpPr>
        <p:spPr>
          <a:xfrm rot="8728283">
            <a:off x="16164548" y="2282827"/>
            <a:ext cx="1883972" cy="1363287"/>
          </a:xfrm>
          <a:custGeom>
            <a:avLst/>
            <a:gdLst/>
            <a:ahLst/>
            <a:cxnLst/>
            <a:rect l="l" t="t" r="r" b="b"/>
            <a:pathLst>
              <a:path w="1883972" h="1363287">
                <a:moveTo>
                  <a:pt x="0" y="0"/>
                </a:moveTo>
                <a:lnTo>
                  <a:pt x="1883972" y="0"/>
                </a:lnTo>
                <a:lnTo>
                  <a:pt x="1883972" y="1363287"/>
                </a:lnTo>
                <a:lnTo>
                  <a:pt x="0" y="1363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94702" r="-6076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334001" y="530555"/>
            <a:ext cx="9686799" cy="1852436"/>
            <a:chOff x="0" y="0"/>
            <a:chExt cx="2551256" cy="4878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51256" cy="487884"/>
            </a:xfrm>
            <a:custGeom>
              <a:avLst/>
              <a:gdLst/>
              <a:ahLst/>
              <a:cxnLst/>
              <a:rect l="l" t="t" r="r" b="b"/>
              <a:pathLst>
                <a:path w="2551256" h="487884">
                  <a:moveTo>
                    <a:pt x="40760" y="0"/>
                  </a:moveTo>
                  <a:lnTo>
                    <a:pt x="2510495" y="0"/>
                  </a:lnTo>
                  <a:cubicBezTo>
                    <a:pt x="2533007" y="0"/>
                    <a:pt x="2551256" y="18249"/>
                    <a:pt x="2551256" y="40760"/>
                  </a:cubicBezTo>
                  <a:lnTo>
                    <a:pt x="2551256" y="447124"/>
                  </a:lnTo>
                  <a:cubicBezTo>
                    <a:pt x="2551256" y="457934"/>
                    <a:pt x="2546962" y="468302"/>
                    <a:pt x="2539317" y="475946"/>
                  </a:cubicBezTo>
                  <a:cubicBezTo>
                    <a:pt x="2531673" y="483590"/>
                    <a:pt x="2521306" y="487884"/>
                    <a:pt x="2510495" y="487884"/>
                  </a:cubicBezTo>
                  <a:lnTo>
                    <a:pt x="40760" y="487884"/>
                  </a:lnTo>
                  <a:cubicBezTo>
                    <a:pt x="29950" y="487884"/>
                    <a:pt x="19583" y="483590"/>
                    <a:pt x="11938" y="475946"/>
                  </a:cubicBezTo>
                  <a:cubicBezTo>
                    <a:pt x="4294" y="468302"/>
                    <a:pt x="0" y="457934"/>
                    <a:pt x="0" y="447124"/>
                  </a:cubicBezTo>
                  <a:lnTo>
                    <a:pt x="0" y="40760"/>
                  </a:lnTo>
                  <a:cubicBezTo>
                    <a:pt x="0" y="29950"/>
                    <a:pt x="4294" y="19583"/>
                    <a:pt x="11938" y="11938"/>
                  </a:cubicBezTo>
                  <a:cubicBezTo>
                    <a:pt x="19583" y="4294"/>
                    <a:pt x="29950" y="0"/>
                    <a:pt x="40760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51256" cy="525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819481">
            <a:off x="991829" y="138816"/>
            <a:ext cx="2368900" cy="2377817"/>
          </a:xfrm>
          <a:custGeom>
            <a:avLst/>
            <a:gdLst/>
            <a:ahLst/>
            <a:cxnLst/>
            <a:rect l="l" t="t" r="r" b="b"/>
            <a:pathLst>
              <a:path w="2368900" h="2377817">
                <a:moveTo>
                  <a:pt x="0" y="0"/>
                </a:moveTo>
                <a:lnTo>
                  <a:pt x="2368901" y="0"/>
                </a:lnTo>
                <a:lnTo>
                  <a:pt x="2368901" y="2377817"/>
                </a:lnTo>
                <a:lnTo>
                  <a:pt x="0" y="2377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028700" y="3481409"/>
            <a:ext cx="16230600" cy="563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142" lvl="1" indent="-417071" algn="just">
              <a:lnSpc>
                <a:spcPts val="5022"/>
              </a:lnSpc>
              <a:buFont typeface="Arial"/>
              <a:buChar char="•"/>
            </a:pPr>
            <a:r>
              <a:rPr lang="en-US" sz="3863">
                <a:solidFill>
                  <a:srgbClr val="000000"/>
                </a:solidFill>
                <a:latin typeface="Roca Two Bold"/>
              </a:rPr>
              <a:t>Social Media Interactions</a:t>
            </a:r>
            <a:r>
              <a:rPr lang="en-US" sz="3863">
                <a:solidFill>
                  <a:srgbClr val="000000"/>
                </a:solidFill>
                <a:latin typeface="Roca Two"/>
              </a:rPr>
              <a:t>: Targeting 20% of the population, aiming for 100,000 impressions through organic reach and promoted posts.</a:t>
            </a:r>
          </a:p>
          <a:p>
            <a:pPr marL="834142" lvl="1" indent="-417071" algn="just">
              <a:lnSpc>
                <a:spcPts val="5022"/>
              </a:lnSpc>
              <a:buFont typeface="Arial"/>
              <a:buChar char="•"/>
            </a:pPr>
            <a:r>
              <a:rPr lang="en-US" sz="3863">
                <a:solidFill>
                  <a:srgbClr val="000000"/>
                </a:solidFill>
                <a:latin typeface="Roca Two Bold"/>
              </a:rPr>
              <a:t>Influencer Collaborations</a:t>
            </a:r>
            <a:r>
              <a:rPr lang="en-US" sz="3863">
                <a:solidFill>
                  <a:srgbClr val="000000"/>
                </a:solidFill>
                <a:latin typeface="Roca Two"/>
              </a:rPr>
              <a:t>: Partner with 5-10 local micro-influencers, each having 10,000-20,000 followers, aiming for an additional reach of 75,000.</a:t>
            </a:r>
          </a:p>
          <a:p>
            <a:pPr marL="834142" lvl="1" indent="-417071" algn="just">
              <a:lnSpc>
                <a:spcPts val="5022"/>
              </a:lnSpc>
              <a:buFont typeface="Arial"/>
              <a:buChar char="•"/>
            </a:pPr>
            <a:r>
              <a:rPr lang="en-US" sz="3863">
                <a:solidFill>
                  <a:srgbClr val="000000"/>
                </a:solidFill>
                <a:latin typeface="Roca Two Bold"/>
              </a:rPr>
              <a:t>User-Generated Content</a:t>
            </a:r>
            <a:r>
              <a:rPr lang="en-US" sz="3863">
                <a:solidFill>
                  <a:srgbClr val="000000"/>
                </a:solidFill>
                <a:latin typeface="Roca Two"/>
              </a:rPr>
              <a:t>: Encourage at least 300 user-generated posts, potentially reaching 30,000 users.</a:t>
            </a:r>
          </a:p>
          <a:p>
            <a:pPr marL="0" lvl="0" indent="0" algn="just">
              <a:lnSpc>
                <a:spcPts val="5022"/>
              </a:lnSpc>
            </a:pPr>
            <a:endParaRPr lang="en-US" sz="3863">
              <a:solidFill>
                <a:srgbClr val="000000"/>
              </a:solidFill>
              <a:latin typeface="Roca Two"/>
            </a:endParaRPr>
          </a:p>
        </p:txBody>
      </p:sp>
      <p:sp>
        <p:nvSpPr>
          <p:cNvPr id="8" name="Freeform 8"/>
          <p:cNvSpPr/>
          <p:nvPr/>
        </p:nvSpPr>
        <p:spPr>
          <a:xfrm rot="-1865229">
            <a:off x="15629481" y="7998254"/>
            <a:ext cx="2360999" cy="1809115"/>
          </a:xfrm>
          <a:custGeom>
            <a:avLst/>
            <a:gdLst/>
            <a:ahLst/>
            <a:cxnLst/>
            <a:rect l="l" t="t" r="r" b="b"/>
            <a:pathLst>
              <a:path w="2360999" h="1809115">
                <a:moveTo>
                  <a:pt x="0" y="0"/>
                </a:moveTo>
                <a:lnTo>
                  <a:pt x="2360998" y="0"/>
                </a:lnTo>
                <a:lnTo>
                  <a:pt x="2360998" y="1809115"/>
                </a:lnTo>
                <a:lnTo>
                  <a:pt x="0" y="1809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7443138" y="1095375"/>
            <a:ext cx="6409588" cy="94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9"/>
              </a:lnSpc>
            </a:pPr>
            <a:r>
              <a:rPr lang="en-US" sz="6663">
                <a:solidFill>
                  <a:srgbClr val="000000"/>
                </a:solidFill>
                <a:latin typeface="Roca Two Ultra-Bold"/>
              </a:rPr>
              <a:t>REACH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 flipH="1" flipV="1">
            <a:off x="6877249" y="2004287"/>
            <a:ext cx="1371600" cy="0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6045018" y="624493"/>
            <a:ext cx="50945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05665" y="2009050"/>
            <a:ext cx="7533869" cy="78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8"/>
              </a:lnSpc>
            </a:pPr>
            <a:r>
              <a:rPr lang="en-US" sz="3924">
                <a:solidFill>
                  <a:srgbClr val="000000"/>
                </a:solidFill>
                <a:latin typeface="Arimo"/>
              </a:rPr>
              <a:t>NBC Overview</a:t>
            </a:r>
          </a:p>
          <a:p>
            <a:pPr algn="just">
              <a:lnSpc>
                <a:spcPts val="7848"/>
              </a:lnSpc>
            </a:pPr>
            <a:r>
              <a:rPr lang="en-US" sz="3924">
                <a:solidFill>
                  <a:srgbClr val="000000"/>
                </a:solidFill>
                <a:latin typeface="Arimo"/>
              </a:rPr>
              <a:t>Region Overview</a:t>
            </a:r>
          </a:p>
          <a:p>
            <a:pPr algn="just">
              <a:lnSpc>
                <a:spcPts val="7848"/>
              </a:lnSpc>
            </a:pPr>
            <a:r>
              <a:rPr lang="en-US" sz="3924">
                <a:solidFill>
                  <a:srgbClr val="000000"/>
                </a:solidFill>
                <a:latin typeface="Arimo"/>
              </a:rPr>
              <a:t>Regional Geographical Trends</a:t>
            </a:r>
          </a:p>
          <a:p>
            <a:pPr algn="just">
              <a:lnSpc>
                <a:spcPts val="7848"/>
              </a:lnSpc>
            </a:pPr>
            <a:r>
              <a:rPr lang="en-US" sz="3924">
                <a:solidFill>
                  <a:srgbClr val="000000"/>
                </a:solidFill>
                <a:latin typeface="Arimo"/>
              </a:rPr>
              <a:t>Regional Predictive Analysis</a:t>
            </a:r>
          </a:p>
          <a:p>
            <a:pPr algn="just">
              <a:lnSpc>
                <a:spcPts val="7848"/>
              </a:lnSpc>
            </a:pPr>
            <a:r>
              <a:rPr lang="en-US" sz="3924">
                <a:solidFill>
                  <a:srgbClr val="000000"/>
                </a:solidFill>
                <a:latin typeface="Arimo"/>
              </a:rPr>
              <a:t>Banking Plans</a:t>
            </a:r>
          </a:p>
          <a:p>
            <a:pPr algn="just">
              <a:lnSpc>
                <a:spcPts val="7848"/>
              </a:lnSpc>
            </a:pPr>
            <a:r>
              <a:rPr lang="en-US" sz="3924">
                <a:solidFill>
                  <a:srgbClr val="000000"/>
                </a:solidFill>
                <a:latin typeface="Arimo"/>
              </a:rPr>
              <a:t>Top Occupational Analysis</a:t>
            </a:r>
          </a:p>
          <a:p>
            <a:pPr algn="just">
              <a:lnSpc>
                <a:spcPts val="7848"/>
              </a:lnSpc>
            </a:pPr>
            <a:r>
              <a:rPr lang="en-US" sz="3924">
                <a:solidFill>
                  <a:srgbClr val="000000"/>
                </a:solidFill>
                <a:latin typeface="Arimo"/>
              </a:rPr>
              <a:t>Marketing Strategies</a:t>
            </a:r>
          </a:p>
          <a:p>
            <a:pPr algn="just">
              <a:lnSpc>
                <a:spcPts val="7848"/>
              </a:lnSpc>
            </a:pPr>
            <a:r>
              <a:rPr lang="en-US" sz="3924">
                <a:solidFill>
                  <a:srgbClr val="000000"/>
                </a:solidFill>
                <a:latin typeface="Arimo"/>
              </a:rPr>
              <a:t>References</a:t>
            </a:r>
          </a:p>
        </p:txBody>
      </p:sp>
      <p:sp>
        <p:nvSpPr>
          <p:cNvPr id="6" name="Freeform 6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702" y="756265"/>
            <a:ext cx="10863391" cy="8124513"/>
            <a:chOff x="0" y="0"/>
            <a:chExt cx="2861140" cy="2139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1140" cy="2139789"/>
            </a:xfrm>
            <a:custGeom>
              <a:avLst/>
              <a:gdLst/>
              <a:ahLst/>
              <a:cxnLst/>
              <a:rect l="l" t="t" r="r" b="b"/>
              <a:pathLst>
                <a:path w="2861140" h="2139789">
                  <a:moveTo>
                    <a:pt x="36346" y="0"/>
                  </a:moveTo>
                  <a:lnTo>
                    <a:pt x="2824794" y="0"/>
                  </a:lnTo>
                  <a:cubicBezTo>
                    <a:pt x="2844867" y="0"/>
                    <a:pt x="2861140" y="16273"/>
                    <a:pt x="2861140" y="36346"/>
                  </a:cubicBezTo>
                  <a:lnTo>
                    <a:pt x="2861140" y="2103444"/>
                  </a:lnTo>
                  <a:cubicBezTo>
                    <a:pt x="2861140" y="2113083"/>
                    <a:pt x="2857311" y="2122328"/>
                    <a:pt x="2850494" y="2129144"/>
                  </a:cubicBezTo>
                  <a:cubicBezTo>
                    <a:pt x="2843678" y="2135960"/>
                    <a:pt x="2834434" y="2139789"/>
                    <a:pt x="2824794" y="2139789"/>
                  </a:cubicBezTo>
                  <a:lnTo>
                    <a:pt x="36346" y="2139789"/>
                  </a:lnTo>
                  <a:cubicBezTo>
                    <a:pt x="26706" y="2139789"/>
                    <a:pt x="17462" y="2135960"/>
                    <a:pt x="10645" y="2129144"/>
                  </a:cubicBezTo>
                  <a:cubicBezTo>
                    <a:pt x="3829" y="2122328"/>
                    <a:pt x="0" y="2113083"/>
                    <a:pt x="0" y="2103444"/>
                  </a:cubicBezTo>
                  <a:lnTo>
                    <a:pt x="0" y="36346"/>
                  </a:lnTo>
                  <a:cubicBezTo>
                    <a:pt x="0" y="26706"/>
                    <a:pt x="3829" y="17462"/>
                    <a:pt x="10645" y="10645"/>
                  </a:cubicBezTo>
                  <a:cubicBezTo>
                    <a:pt x="17462" y="3829"/>
                    <a:pt x="26706" y="0"/>
                    <a:pt x="36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61140" cy="2177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2629509"/>
            <a:ext cx="9647100" cy="663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049" lvl="1" indent="-431024" algn="l">
              <a:lnSpc>
                <a:spcPts val="4671"/>
              </a:lnSpc>
              <a:buFont typeface="Arial"/>
              <a:buChar char="•"/>
            </a:pPr>
            <a:r>
              <a:rPr lang="en-US" sz="3992" dirty="0">
                <a:solidFill>
                  <a:srgbClr val="E15034"/>
                </a:solidFill>
                <a:latin typeface="Roca Two"/>
              </a:rPr>
              <a:t>Game Development: $2,000 for design and implementation.</a:t>
            </a:r>
          </a:p>
          <a:p>
            <a:pPr marL="862049" lvl="1" indent="-431024" algn="l">
              <a:lnSpc>
                <a:spcPts val="4671"/>
              </a:lnSpc>
              <a:buFont typeface="Arial"/>
              <a:buChar char="•"/>
            </a:pPr>
            <a:r>
              <a:rPr lang="en-US" sz="3992" dirty="0">
                <a:solidFill>
                  <a:srgbClr val="E15034"/>
                </a:solidFill>
                <a:latin typeface="Roca Two"/>
              </a:rPr>
              <a:t>Daily Prizes: $350 (7 days x $50 per prize).</a:t>
            </a:r>
          </a:p>
          <a:p>
            <a:pPr marL="862049" lvl="1" indent="-431024" algn="l">
              <a:lnSpc>
                <a:spcPts val="4671"/>
              </a:lnSpc>
              <a:buFont typeface="Arial"/>
              <a:buChar char="•"/>
            </a:pPr>
            <a:r>
              <a:rPr lang="en-US" sz="3992" dirty="0">
                <a:solidFill>
                  <a:srgbClr val="E15034"/>
                </a:solidFill>
                <a:latin typeface="Roca Two"/>
              </a:rPr>
              <a:t>Grand Prize: $500.</a:t>
            </a:r>
          </a:p>
          <a:p>
            <a:pPr marL="862049" lvl="1" indent="-431024" algn="l">
              <a:lnSpc>
                <a:spcPts val="4671"/>
              </a:lnSpc>
              <a:buFont typeface="Arial"/>
              <a:buChar char="•"/>
            </a:pPr>
            <a:r>
              <a:rPr lang="en-US" sz="3992" dirty="0">
                <a:solidFill>
                  <a:srgbClr val="E15034"/>
                </a:solidFill>
                <a:latin typeface="Roca Two"/>
              </a:rPr>
              <a:t>Influencer Partnerships: $5,000 (10 influencers x $500 each).</a:t>
            </a:r>
          </a:p>
          <a:p>
            <a:pPr marL="862049" lvl="1" indent="-431024" algn="l">
              <a:lnSpc>
                <a:spcPts val="4671"/>
              </a:lnSpc>
              <a:buFont typeface="Arial"/>
              <a:buChar char="•"/>
            </a:pPr>
            <a:r>
              <a:rPr lang="en-US" sz="3992" dirty="0">
                <a:solidFill>
                  <a:srgbClr val="E15034"/>
                </a:solidFill>
                <a:latin typeface="Roca Two"/>
              </a:rPr>
              <a:t>Promoted Posts: $2,000 for social media advertising.</a:t>
            </a:r>
          </a:p>
          <a:p>
            <a:pPr marL="862049" lvl="1" indent="-431024" algn="l">
              <a:lnSpc>
                <a:spcPts val="4671"/>
              </a:lnSpc>
              <a:buFont typeface="Arial"/>
              <a:buChar char="•"/>
            </a:pPr>
            <a:r>
              <a:rPr lang="en-US" sz="3992" u="sng" dirty="0">
                <a:solidFill>
                  <a:srgbClr val="E15034"/>
                </a:solidFill>
                <a:latin typeface="Roca Two"/>
              </a:rPr>
              <a:t>Total Budget: $9,850</a:t>
            </a:r>
          </a:p>
          <a:p>
            <a:pPr algn="l">
              <a:lnSpc>
                <a:spcPts val="4671"/>
              </a:lnSpc>
            </a:pPr>
            <a:endParaRPr lang="en-US" sz="3992" dirty="0">
              <a:solidFill>
                <a:srgbClr val="E15034"/>
              </a:solidFill>
              <a:latin typeface="Roca Tw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124612" y="3356174"/>
            <a:ext cx="7647725" cy="3445916"/>
          </a:xfrm>
          <a:custGeom>
            <a:avLst/>
            <a:gdLst/>
            <a:ahLst/>
            <a:cxnLst/>
            <a:rect l="l" t="t" r="r" b="b"/>
            <a:pathLst>
              <a:path w="7647725" h="3445916">
                <a:moveTo>
                  <a:pt x="0" y="0"/>
                </a:moveTo>
                <a:lnTo>
                  <a:pt x="7647726" y="0"/>
                </a:lnTo>
                <a:lnTo>
                  <a:pt x="7647726" y="3445917"/>
                </a:lnTo>
                <a:lnTo>
                  <a:pt x="0" y="344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449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AutoShape 7"/>
          <p:cNvSpPr/>
          <p:nvPr/>
        </p:nvSpPr>
        <p:spPr>
          <a:xfrm>
            <a:off x="15265302" y="6638211"/>
            <a:ext cx="0" cy="745477"/>
          </a:xfrm>
          <a:prstGeom prst="line">
            <a:avLst/>
          </a:prstGeom>
          <a:ln w="152400" cap="flat">
            <a:solidFill>
              <a:srgbClr val="C8824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1266841" y="2392634"/>
            <a:ext cx="2516863" cy="51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3799">
                <a:solidFill>
                  <a:srgbClr val="E15034"/>
                </a:solidFill>
                <a:latin typeface="Roca Two Bold"/>
              </a:rPr>
              <a:t>root word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12525273" y="2903312"/>
            <a:ext cx="1845" cy="625031"/>
          </a:xfrm>
          <a:prstGeom prst="line">
            <a:avLst/>
          </a:prstGeom>
          <a:ln w="152400" cap="flat">
            <a:solidFill>
              <a:srgbClr val="E1503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028700" y="990600"/>
            <a:ext cx="6892347" cy="130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dirty="0">
                <a:solidFill>
                  <a:srgbClr val="E15034"/>
                </a:solidFill>
                <a:latin typeface="Roca Two Ultra-Bold"/>
              </a:rPr>
              <a:t>Budget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02070" y="4224876"/>
            <a:ext cx="284640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 err="1">
                <a:solidFill>
                  <a:srgbClr val="FFFFFF"/>
                </a:solidFill>
                <a:latin typeface="Roca Two Ultra-Bold"/>
              </a:rPr>
              <a:t>Financi</a:t>
            </a:r>
            <a:endParaRPr lang="en-US" sz="5400" dirty="0">
              <a:solidFill>
                <a:srgbClr val="FFFFFF"/>
              </a:solidFill>
              <a:latin typeface="Roca Two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929550" y="5129291"/>
            <a:ext cx="1270802" cy="103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Roca Two Ultra-Bold"/>
              </a:rPr>
              <a:t>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48475" y="7450363"/>
            <a:ext cx="2633653" cy="51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3799">
                <a:solidFill>
                  <a:srgbClr val="C8824C"/>
                </a:solidFill>
                <a:latin typeface="Roca Two Bold"/>
              </a:rPr>
              <a:t>suffix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26808" y="4019665"/>
            <a:ext cx="9451469" cy="316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 dirty="0">
                <a:solidFill>
                  <a:srgbClr val="F7B4A7"/>
                </a:solidFill>
                <a:latin typeface="Clear Sans Bold"/>
              </a:rPr>
              <a:t>Tech Titans Hackathon Challenge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68000" y="2697701"/>
            <a:ext cx="6591300" cy="695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400" dirty="0">
                <a:solidFill>
                  <a:srgbClr val="94DDDE"/>
                </a:solidFill>
                <a:latin typeface="Clear Sans Bold"/>
              </a:rPr>
              <a:t>PROMOTING IT PLAN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78669" y="7924410"/>
            <a:ext cx="5960919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94DDDE"/>
                </a:solidFill>
                <a:latin typeface="Clear Sans Bold"/>
              </a:rPr>
              <a:t>Waterloo Region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24855" y="1184833"/>
            <a:ext cx="6060519" cy="6652549"/>
            <a:chOff x="0" y="0"/>
            <a:chExt cx="8080692" cy="88700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23973" y="375070"/>
            <a:ext cx="6659408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F0A694"/>
                </a:solidFill>
                <a:latin typeface="Clear Sans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78084" y="5258541"/>
            <a:ext cx="8246474" cy="10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8199">
                <a:solidFill>
                  <a:srgbClr val="E87C67"/>
                </a:solidFill>
                <a:latin typeface="Clear Sans Bold"/>
              </a:rPr>
              <a:t>Target Audience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8084" y="1943099"/>
            <a:ext cx="10362563" cy="247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rimo Bold"/>
              </a:rPr>
              <a:t>ENGAGE AND ATTRACT IT PROFESSIONALS IN THE WATERLOO REGION TO NBC BANK'S BANKING PLANS THROUGH A UNIQUE AND COMPETITIVE TECH-ORIENTED CHALLENGE.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8084" y="6790266"/>
            <a:ext cx="10362563" cy="199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rimo Bold"/>
              </a:rPr>
              <a:t>IT PROFESSIONALS, SOFTWARE ENGINEERS, DEVELOPERS, AND TECH ENTHUSIASTS IN THE WATERLOO REGION.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24" r="-9699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656211" y="362903"/>
            <a:ext cx="5341522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Key Elements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21090" y="1767840"/>
            <a:ext cx="10190891" cy="712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779"/>
              </a:lnSpc>
              <a:buAutoNum type="arabicPeriod"/>
            </a:pPr>
            <a:r>
              <a:rPr lang="en-US" sz="2699">
                <a:solidFill>
                  <a:srgbClr val="2B4B82"/>
                </a:solidFill>
                <a:latin typeface="Clear Sans Bold"/>
              </a:rPr>
              <a:t>Tech-Oriented Challenges</a:t>
            </a:r>
            <a:r>
              <a:rPr lang="en-US" sz="2699">
                <a:solidFill>
                  <a:srgbClr val="2B4B82"/>
                </a:solidFill>
                <a:latin typeface="Clear Sans"/>
              </a:rPr>
              <a:t>: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Clear Sans"/>
              </a:rPr>
              <a:t>Design puzzles related to banking, cybersecurity, and software development.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Clear Sans"/>
              </a:rPr>
              <a:t>Host challenges on NBC Bank's platform for individual or team participation.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Clear Sans"/>
              </a:rPr>
              <a:t>Weekly challenges for three months, fostering engagement and interaction.</a:t>
            </a:r>
          </a:p>
          <a:p>
            <a:pPr marL="582928" lvl="1" indent="-291464" algn="l">
              <a:lnSpc>
                <a:spcPts val="3779"/>
              </a:lnSpc>
              <a:buAutoNum type="arabicPeriod"/>
            </a:pPr>
            <a:r>
              <a:rPr lang="en-US" sz="2699">
                <a:solidFill>
                  <a:srgbClr val="2B4B82"/>
                </a:solidFill>
                <a:latin typeface="Clear Sans Bold"/>
              </a:rPr>
              <a:t>Exclusive Rewards</a:t>
            </a:r>
            <a:r>
              <a:rPr lang="en-US" sz="2699">
                <a:solidFill>
                  <a:srgbClr val="2B4B82"/>
                </a:solidFill>
                <a:latin typeface="Clear Sans"/>
              </a:rPr>
              <a:t>: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Clear Sans"/>
              </a:rPr>
              <a:t>Offer tech gadgets, software subscriptions, and VIP tickets as prizes.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Clear Sans"/>
              </a:rPr>
              <a:t>Partner with local tech companies for additional sponsored prizes and job opportunities.</a:t>
            </a:r>
          </a:p>
          <a:p>
            <a:pPr marL="1165857" lvl="2" indent="-388619" algn="l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Clear Sans"/>
              </a:rPr>
              <a:t>Highlight winners on social media and NBC Bank's website to foster community.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2B4B82"/>
              </a:solidFill>
              <a:latin typeface="Clear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8184311" cy="10287000"/>
          </a:xfrm>
          <a:custGeom>
            <a:avLst/>
            <a:gdLst/>
            <a:ahLst/>
            <a:cxnLst/>
            <a:rect l="l" t="t" r="r" b="b"/>
            <a:pathLst>
              <a:path w="8184311" h="10287000">
                <a:moveTo>
                  <a:pt x="0" y="0"/>
                </a:moveTo>
                <a:lnTo>
                  <a:pt x="8184311" y="0"/>
                </a:lnTo>
                <a:lnTo>
                  <a:pt x="81843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9" b="-966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8832011" y="362903"/>
            <a:ext cx="5341522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Key Elements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97109" y="1486620"/>
            <a:ext cx="10190891" cy="791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B4B82"/>
                </a:solidFill>
                <a:latin typeface="Clear Sans Bold"/>
              </a:rPr>
              <a:t>Interactive Workshops:</a:t>
            </a:r>
          </a:p>
          <a:p>
            <a:pPr marL="1209036" lvl="2" indent="-403012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B4B82"/>
                </a:solidFill>
                <a:latin typeface="Clear Sans"/>
              </a:rPr>
              <a:t>Host workshops led by industry experts on blockchain, AI, and cybersecurity.</a:t>
            </a:r>
          </a:p>
          <a:p>
            <a:pPr marL="1209036" lvl="2" indent="-403012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B4B82"/>
                </a:solidFill>
                <a:latin typeface="Clear Sans"/>
              </a:rPr>
              <a:t>Provide hands-on experience and insights into tech trends.</a:t>
            </a:r>
          </a:p>
          <a:p>
            <a:pPr marL="1209036" lvl="2" indent="-403012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B4B82"/>
                </a:solidFill>
                <a:latin typeface="Clear Sans"/>
              </a:rPr>
              <a:t>Enhance participants' skills and position NBC Bank as a valuable resource.</a:t>
            </a:r>
          </a:p>
          <a:p>
            <a:pPr marL="1209036" lvl="2" indent="-403012" algn="l">
              <a:lnSpc>
                <a:spcPts val="3919"/>
              </a:lnSpc>
              <a:buFont typeface="Arial"/>
              <a:buChar char="⚬"/>
            </a:pPr>
            <a:endParaRPr lang="en-US" sz="2799">
              <a:solidFill>
                <a:srgbClr val="2B4B82"/>
              </a:solidFill>
              <a:latin typeface="Clear Sans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B4B82"/>
                </a:solidFill>
                <a:latin typeface="Clear Sans Bold"/>
              </a:rPr>
              <a:t>Networking Events:</a:t>
            </a:r>
          </a:p>
          <a:p>
            <a:pPr marL="1209036" lvl="2" indent="-403012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B4B82"/>
                </a:solidFill>
                <a:latin typeface="Clear Sans"/>
              </a:rPr>
              <a:t>Organize meetups for IT professionals to connect and collaborate.</a:t>
            </a:r>
          </a:p>
          <a:p>
            <a:pPr marL="1209036" lvl="2" indent="-403012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B4B82"/>
                </a:solidFill>
                <a:latin typeface="Clear Sans"/>
              </a:rPr>
              <a:t>Invite guest speakers from tech companies to share insights.</a:t>
            </a:r>
          </a:p>
          <a:p>
            <a:pPr marL="1209036" lvl="2" indent="-403012" algn="l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B4B82"/>
                </a:solidFill>
                <a:latin typeface="Clear Sans"/>
              </a:rPr>
              <a:t>Strengthen NBC Bank's presence as a supporter of innovation and collaboration.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B4B82"/>
              </a:solidFill>
              <a:latin typeface="Clear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1593" y="744389"/>
            <a:ext cx="2645731" cy="1625922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4166332" y="4258522"/>
            <a:ext cx="5758626" cy="4114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6796378" y="1913610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flipH="1">
            <a:off x="1592294" y="2837495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252061" y="591077"/>
            <a:ext cx="6722857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FEFEFE"/>
                </a:solidFill>
                <a:latin typeface="Clear Sans Bold"/>
              </a:rPr>
              <a:t>Budget Allocation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3074" y="1856460"/>
            <a:ext cx="1019089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EFEFE"/>
                </a:solidFill>
                <a:latin typeface="Clear Sans"/>
              </a:rPr>
              <a:t>Tech-Oriented Challenges: $8,000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EFEFE"/>
                </a:solidFill>
                <a:latin typeface="Clear Sans"/>
              </a:rPr>
              <a:t>Exclusive Tech Rewards and Prizes: $10,000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EFEFE"/>
                </a:solidFill>
                <a:latin typeface="Clear Sans"/>
              </a:rPr>
              <a:t>Interactive Tech Workshops and Webinars: $7,000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EFEFE"/>
                </a:solidFill>
                <a:latin typeface="Clear Sans"/>
              </a:rPr>
              <a:t>Tech Community Networking Events: $5,000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 u="sng" dirty="0">
                <a:solidFill>
                  <a:srgbClr val="FEFEFE"/>
                </a:solidFill>
                <a:latin typeface="Clear Sans"/>
              </a:rPr>
              <a:t>Total Budget: $30,000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FEFEFE"/>
              </a:solidFill>
              <a:latin typeface="Clear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11199" y="4900015"/>
            <a:ext cx="6722857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FEFEFE"/>
                </a:solidFill>
                <a:latin typeface="Clear Sans Bold"/>
              </a:rPr>
              <a:t>Measurement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34974" y="5993485"/>
            <a:ext cx="10190891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Clear Sans Bold"/>
              </a:rPr>
              <a:t>Participant Engagement</a:t>
            </a:r>
            <a:r>
              <a:rPr lang="en-US" sz="2799">
                <a:solidFill>
                  <a:srgbClr val="FEFEFE"/>
                </a:solidFill>
                <a:latin typeface="Clear Sans"/>
              </a:rPr>
              <a:t>: Registrations, challenge completions, attendance.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Clear Sans Bold"/>
              </a:rPr>
              <a:t>Community Impact:</a:t>
            </a:r>
            <a:r>
              <a:rPr lang="en-US" sz="2799">
                <a:solidFill>
                  <a:srgbClr val="FEFEFE"/>
                </a:solidFill>
                <a:latin typeface="Clear Sans"/>
              </a:rPr>
              <a:t> Feedback from participants and guest speakers.</a:t>
            </a: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Clear Sans Bold"/>
              </a:rPr>
              <a:t>Brand Awareness:</a:t>
            </a:r>
            <a:r>
              <a:rPr lang="en-US" sz="2799">
                <a:solidFill>
                  <a:srgbClr val="FEFEFE"/>
                </a:solidFill>
                <a:latin typeface="Clear Sans"/>
              </a:rPr>
              <a:t> Increase in visibility and positive sentiment.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EFEFE"/>
              </a:solidFill>
              <a:latin typeface="Clear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963858" y="1244638"/>
            <a:ext cx="5261772" cy="1420679"/>
          </a:xfrm>
          <a:custGeom>
            <a:avLst/>
            <a:gdLst/>
            <a:ahLst/>
            <a:cxnLst/>
            <a:rect l="l" t="t" r="r" b="b"/>
            <a:pathLst>
              <a:path w="5261772" h="1420679">
                <a:moveTo>
                  <a:pt x="0" y="0"/>
                </a:moveTo>
                <a:lnTo>
                  <a:pt x="5261773" y="0"/>
                </a:lnTo>
                <a:lnTo>
                  <a:pt x="5261773" y="1420678"/>
                </a:lnTo>
                <a:lnTo>
                  <a:pt x="0" y="1420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flipH="1">
            <a:off x="14031293" y="1716845"/>
            <a:ext cx="5261772" cy="1420679"/>
          </a:xfrm>
          <a:custGeom>
            <a:avLst/>
            <a:gdLst/>
            <a:ahLst/>
            <a:cxnLst/>
            <a:rect l="l" t="t" r="r" b="b"/>
            <a:pathLst>
              <a:path w="5261772" h="1420679">
                <a:moveTo>
                  <a:pt x="5261772" y="0"/>
                </a:moveTo>
                <a:lnTo>
                  <a:pt x="0" y="0"/>
                </a:lnTo>
                <a:lnTo>
                  <a:pt x="0" y="1420679"/>
                </a:lnTo>
                <a:lnTo>
                  <a:pt x="5261772" y="1420679"/>
                </a:lnTo>
                <a:lnTo>
                  <a:pt x="52617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939105" y="1418141"/>
            <a:ext cx="727924" cy="761228"/>
          </a:xfrm>
          <a:custGeom>
            <a:avLst/>
            <a:gdLst/>
            <a:ahLst/>
            <a:cxnLst/>
            <a:rect l="l" t="t" r="r" b="b"/>
            <a:pathLst>
              <a:path w="727924" h="761228">
                <a:moveTo>
                  <a:pt x="0" y="0"/>
                </a:moveTo>
                <a:lnTo>
                  <a:pt x="727923" y="0"/>
                </a:lnTo>
                <a:lnTo>
                  <a:pt x="727923" y="761227"/>
                </a:lnTo>
                <a:lnTo>
                  <a:pt x="0" y="761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4706277" y="1801452"/>
            <a:ext cx="8875447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9000">
                <a:solidFill>
                  <a:srgbClr val="403533"/>
                </a:solidFill>
                <a:latin typeface="Granaina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2541559" y="1465373"/>
            <a:ext cx="637593" cy="666763"/>
          </a:xfrm>
          <a:custGeom>
            <a:avLst/>
            <a:gdLst/>
            <a:ahLst/>
            <a:cxnLst/>
            <a:rect l="l" t="t" r="r" b="b"/>
            <a:pathLst>
              <a:path w="637593" h="666763">
                <a:moveTo>
                  <a:pt x="0" y="0"/>
                </a:moveTo>
                <a:lnTo>
                  <a:pt x="637592" y="0"/>
                </a:lnTo>
                <a:lnTo>
                  <a:pt x="637592" y="666763"/>
                </a:lnTo>
                <a:lnTo>
                  <a:pt x="0" y="66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3970854" y="1954977"/>
            <a:ext cx="637593" cy="666763"/>
          </a:xfrm>
          <a:custGeom>
            <a:avLst/>
            <a:gdLst/>
            <a:ahLst/>
            <a:cxnLst/>
            <a:rect l="l" t="t" r="r" b="b"/>
            <a:pathLst>
              <a:path w="637593" h="666763">
                <a:moveTo>
                  <a:pt x="0" y="0"/>
                </a:moveTo>
                <a:lnTo>
                  <a:pt x="637593" y="0"/>
                </a:lnTo>
                <a:lnTo>
                  <a:pt x="637593" y="666764"/>
                </a:lnTo>
                <a:lnTo>
                  <a:pt x="0" y="666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4031293" y="1845987"/>
            <a:ext cx="637593" cy="666763"/>
          </a:xfrm>
          <a:custGeom>
            <a:avLst/>
            <a:gdLst/>
            <a:ahLst/>
            <a:cxnLst/>
            <a:rect l="l" t="t" r="r" b="b"/>
            <a:pathLst>
              <a:path w="637593" h="666763">
                <a:moveTo>
                  <a:pt x="0" y="0"/>
                </a:moveTo>
                <a:lnTo>
                  <a:pt x="637593" y="0"/>
                </a:lnTo>
                <a:lnTo>
                  <a:pt x="637593" y="666763"/>
                </a:lnTo>
                <a:lnTo>
                  <a:pt x="0" y="66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5719142" y="1373939"/>
            <a:ext cx="637593" cy="666763"/>
          </a:xfrm>
          <a:custGeom>
            <a:avLst/>
            <a:gdLst/>
            <a:ahLst/>
            <a:cxnLst/>
            <a:rect l="l" t="t" r="r" b="b"/>
            <a:pathLst>
              <a:path w="637593" h="666763">
                <a:moveTo>
                  <a:pt x="0" y="0"/>
                </a:moveTo>
                <a:lnTo>
                  <a:pt x="637592" y="0"/>
                </a:lnTo>
                <a:lnTo>
                  <a:pt x="637592" y="666763"/>
                </a:lnTo>
                <a:lnTo>
                  <a:pt x="0" y="66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7018968" y="1535549"/>
            <a:ext cx="755225" cy="789778"/>
          </a:xfrm>
          <a:custGeom>
            <a:avLst/>
            <a:gdLst/>
            <a:ahLst/>
            <a:cxnLst/>
            <a:rect l="l" t="t" r="r" b="b"/>
            <a:pathLst>
              <a:path w="755225" h="789778">
                <a:moveTo>
                  <a:pt x="0" y="0"/>
                </a:moveTo>
                <a:lnTo>
                  <a:pt x="755226" y="0"/>
                </a:lnTo>
                <a:lnTo>
                  <a:pt x="755226" y="789778"/>
                </a:lnTo>
                <a:lnTo>
                  <a:pt x="0" y="789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539435" y="4095102"/>
            <a:ext cx="15024781" cy="202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901" lvl="1" indent="-417450" algn="just">
              <a:lnSpc>
                <a:spcPts val="5413"/>
              </a:lnSpc>
              <a:buFont typeface="Arial"/>
              <a:buChar char="•"/>
            </a:pPr>
            <a:r>
              <a:rPr lang="en-US" sz="3867">
                <a:solidFill>
                  <a:srgbClr val="54243E"/>
                </a:solidFill>
                <a:latin typeface="Clear Sans"/>
              </a:rPr>
              <a:t>Manufacturing, Teaching, Sales &amp; Service and Agriculture </a:t>
            </a:r>
          </a:p>
          <a:p>
            <a:pPr marL="834901" lvl="1" indent="-417450" algn="just">
              <a:lnSpc>
                <a:spcPts val="5413"/>
              </a:lnSpc>
              <a:buFont typeface="Arial"/>
              <a:buChar char="•"/>
            </a:pPr>
            <a:r>
              <a:rPr lang="en-US" sz="3867">
                <a:solidFill>
                  <a:srgbClr val="54243E"/>
                </a:solidFill>
                <a:latin typeface="Clear Sans"/>
              </a:rPr>
              <a:t>Initiation of customized plans for the above sectors.</a:t>
            </a:r>
          </a:p>
          <a:p>
            <a:pPr marL="834901" lvl="1" indent="-417450" algn="just">
              <a:lnSpc>
                <a:spcPts val="5413"/>
              </a:lnSpc>
              <a:buFont typeface="Arial"/>
              <a:buChar char="•"/>
            </a:pPr>
            <a:r>
              <a:rPr lang="en-US" sz="3867">
                <a:solidFill>
                  <a:srgbClr val="54243E"/>
                </a:solidFill>
                <a:latin typeface="Clear Sans"/>
              </a:rPr>
              <a:t>Display on website and other platforms.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6192590" y="0"/>
            <a:ext cx="12095410" cy="10287000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6688736" y="1995607"/>
            <a:ext cx="11064757" cy="687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167" lvl="1" indent="-295083" algn="just">
              <a:lnSpc>
                <a:spcPts val="5467"/>
              </a:lnSpc>
              <a:buFont typeface="Arial"/>
              <a:buChar char="•"/>
            </a:pPr>
            <a:r>
              <a:rPr lang="en-US" sz="2733" spc="273">
                <a:solidFill>
                  <a:srgbClr val="FFFFFF"/>
                </a:solidFill>
                <a:latin typeface="Arimo Bold"/>
              </a:rPr>
              <a:t>Statistics Canada: </a:t>
            </a:r>
            <a:r>
              <a:rPr lang="en-US" sz="2733" spc="273">
                <a:solidFill>
                  <a:srgbClr val="FFFFFF"/>
                </a:solidFill>
                <a:latin typeface="Arimo"/>
              </a:rPr>
              <a:t>Provides comprehensive census data and labor market statistics for various regions across Canada.</a:t>
            </a:r>
          </a:p>
          <a:p>
            <a:pPr marL="590167" lvl="1" indent="-295083" algn="just">
              <a:lnSpc>
                <a:spcPts val="5467"/>
              </a:lnSpc>
              <a:buFont typeface="Arial"/>
              <a:buChar char="•"/>
            </a:pPr>
            <a:r>
              <a:rPr lang="en-US" sz="2733" spc="273">
                <a:solidFill>
                  <a:srgbClr val="FFFFFF"/>
                </a:solidFill>
                <a:latin typeface="Arimo Bold"/>
              </a:rPr>
              <a:t>Local Economic Reports:</a:t>
            </a:r>
            <a:r>
              <a:rPr lang="en-US" sz="2733" spc="273">
                <a:solidFill>
                  <a:srgbClr val="FFFFFF"/>
                </a:solidFill>
                <a:latin typeface="Arimo"/>
              </a:rPr>
              <a:t> Reports from municipal or regional economic development offices that provide insights into employment trends, key industries, and economic initiatives.</a:t>
            </a:r>
          </a:p>
          <a:p>
            <a:pPr marL="590167" lvl="1" indent="-295083" algn="just">
              <a:lnSpc>
                <a:spcPts val="5467"/>
              </a:lnSpc>
              <a:buFont typeface="Arial"/>
              <a:buChar char="•"/>
            </a:pPr>
            <a:r>
              <a:rPr lang="en-US" sz="2733" spc="273">
                <a:solidFill>
                  <a:srgbClr val="FFFFFF"/>
                </a:solidFill>
                <a:latin typeface="Arimo Bold"/>
              </a:rPr>
              <a:t>Ontario Government Reports:</a:t>
            </a:r>
            <a:r>
              <a:rPr lang="en-US" sz="2733" spc="273">
                <a:solidFill>
                  <a:srgbClr val="FFFFFF"/>
                </a:solidFill>
                <a:latin typeface="Arimo"/>
              </a:rPr>
              <a:t> Publications and data from the Ontario Ministry of Labour, Training and Skills Development, and related agencies.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0889" y="3041774"/>
            <a:ext cx="5451701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79"/>
              </a:lnSpc>
              <a:spcBef>
                <a:spcPct val="0"/>
              </a:spcBef>
            </a:pPr>
            <a:r>
              <a:rPr lang="en-US" sz="7399">
                <a:solidFill>
                  <a:srgbClr val="111A24"/>
                </a:solidFill>
                <a:latin typeface="Prata"/>
              </a:rPr>
              <a:t>References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2160757" y="4450288"/>
            <a:ext cx="2114550" cy="0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3078821" y="3924301"/>
            <a:ext cx="13608979" cy="1840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655"/>
              </a:lnSpc>
              <a:spcBef>
                <a:spcPct val="0"/>
              </a:spcBef>
            </a:pPr>
            <a:r>
              <a:rPr lang="en-US" sz="12100" dirty="0">
                <a:solidFill>
                  <a:srgbClr val="111A24"/>
                </a:solidFill>
                <a:latin typeface="Prata"/>
              </a:rPr>
              <a:t>Thank you </a:t>
            </a:r>
            <a:r>
              <a:rPr lang="en-US" sz="12100" dirty="0">
                <a:solidFill>
                  <a:srgbClr val="111A24"/>
                </a:solidFill>
                <a:latin typeface="Prata"/>
                <a:sym typeface="Wingdings" panose="05000000000000000000" pitchFamily="2" charset="2"/>
              </a:rPr>
              <a:t></a:t>
            </a:r>
            <a:r>
              <a:rPr lang="en-US" sz="12100" dirty="0">
                <a:solidFill>
                  <a:srgbClr val="111A24"/>
                </a:solidFill>
                <a:latin typeface="Prata"/>
              </a:rPr>
              <a:t> 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7124700"/>
            <a:ext cx="9063799" cy="1429769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6394363" y="1981200"/>
            <a:ext cx="5785743" cy="8286750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AutoShape 4"/>
          <p:cNvSpPr/>
          <p:nvPr/>
        </p:nvSpPr>
        <p:spPr>
          <a:xfrm>
            <a:off x="0" y="1981200"/>
            <a:ext cx="6037402" cy="8286750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5" name="AutoShape 5"/>
          <p:cNvSpPr/>
          <p:nvPr/>
        </p:nvSpPr>
        <p:spPr>
          <a:xfrm>
            <a:off x="12475382" y="1981200"/>
            <a:ext cx="5745943" cy="8286750"/>
          </a:xfrm>
          <a:prstGeom prst="rect">
            <a:avLst/>
          </a:prstGeom>
          <a:solidFill>
            <a:srgbClr val="065381"/>
          </a:solid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526145" y="584200"/>
            <a:ext cx="1318093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132457"/>
                </a:solidFill>
                <a:latin typeface="Garet ExtraBold"/>
              </a:rPr>
              <a:t>Marketing Plans (General)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9525" y="3070543"/>
            <a:ext cx="5969052" cy="503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Garet"/>
              </a:rPr>
              <a:t>Social Media Advertising - Running Targetted ads on Linkedin, Facebook etc.</a:t>
            </a:r>
          </a:p>
          <a:p>
            <a:pPr marL="604523" lvl="1" indent="-302261" algn="just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Garet"/>
              </a:rPr>
              <a:t>Content Marketing - Creating and sharing relevant content to attract target customers.</a:t>
            </a:r>
          </a:p>
          <a:p>
            <a:pPr marL="604523" lvl="1" indent="-30226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Garet"/>
              </a:rPr>
              <a:t>SEO Optimization -  Improving the NBC Website’s SCO for better reach.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89802" y="3504565"/>
            <a:ext cx="5670054" cy="260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EFF5FB"/>
                </a:solidFill>
                <a:latin typeface="Garet"/>
              </a:rPr>
              <a:t>Sponsorship of Relevant Events - participating in local events relevant to each profession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75540" y="3634422"/>
            <a:ext cx="5893410" cy="365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1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EFF5FB"/>
                </a:solidFill>
                <a:latin typeface="Garet"/>
              </a:rPr>
              <a:t>Advertising in Specialized Publications: Placing ads in journals, newspapers or local magazines specific to each professional group.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2445" y="2146618"/>
            <a:ext cx="521767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Arimo Bold"/>
              </a:rPr>
              <a:t>Digital Marketing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94135" y="2222818"/>
            <a:ext cx="57862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Arimo Bold"/>
              </a:rPr>
              <a:t>Event Sponsorship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31781" y="2003743"/>
            <a:ext cx="5956219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Arimo Bold"/>
              </a:rPr>
              <a:t>Print Advertisements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7124" y="8174514"/>
            <a:ext cx="17598261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EFF5FB"/>
                </a:solidFill>
                <a:latin typeface="Garet"/>
              </a:rPr>
              <a:t>Manpower - 1 Digital Marketing Specialist, 1 Content creator, 1 Event Coordinator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295" y="9364345"/>
            <a:ext cx="1759826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EFF5FB"/>
                </a:solidFill>
                <a:latin typeface="Garet"/>
              </a:rPr>
              <a:t>Budget (estd.) - $18000 (Waterloo), $10000 (London), $8000 (Windsor-Essex)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75590" y="1949446"/>
            <a:ext cx="17917770" cy="7816627"/>
          </a:xfrm>
          <a:custGeom>
            <a:avLst/>
            <a:gdLst/>
            <a:ahLst/>
            <a:cxnLst/>
            <a:rect l="l" t="t" r="r" b="b"/>
            <a:pathLst>
              <a:path w="17917770" h="7816627">
                <a:moveTo>
                  <a:pt x="0" y="0"/>
                </a:moveTo>
                <a:lnTo>
                  <a:pt x="17917770" y="0"/>
                </a:lnTo>
                <a:lnTo>
                  <a:pt x="17917770" y="7816627"/>
                </a:lnTo>
                <a:lnTo>
                  <a:pt x="0" y="7816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323668" y="2197801"/>
            <a:ext cx="442591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  <a:spcBef>
                <a:spcPct val="0"/>
              </a:spcBef>
            </a:pPr>
            <a:r>
              <a:rPr lang="en-US" sz="2926">
                <a:solidFill>
                  <a:srgbClr val="000000"/>
                </a:solidFill>
                <a:latin typeface="Arimo Bold"/>
              </a:rPr>
              <a:t>Canada's 6th largest bank and the leading one in Quebec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8828" y="5114925"/>
            <a:ext cx="363393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3173">
                <a:solidFill>
                  <a:srgbClr val="000000"/>
                </a:solidFill>
                <a:latin typeface="Arimo Bold"/>
              </a:rPr>
              <a:t>Founded in 1859 and headquartered in Montreal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4773" y="8201025"/>
            <a:ext cx="3656171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31,243 Employees</a:t>
            </a: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 2.8 Million Clients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82596" y="2178751"/>
            <a:ext cx="4052931" cy="152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673" lvl="1" indent="-251336" algn="l">
              <a:lnSpc>
                <a:spcPts val="3026"/>
              </a:lnSpc>
              <a:buFont typeface="Arial"/>
              <a:buChar char="•"/>
            </a:pPr>
            <a:r>
              <a:rPr lang="en-US" sz="2328">
                <a:solidFill>
                  <a:srgbClr val="000000"/>
                </a:solidFill>
                <a:latin typeface="Arimo Bold"/>
              </a:rPr>
              <a:t>Personal </a:t>
            </a:r>
          </a:p>
          <a:p>
            <a:pPr marL="502673" lvl="1" indent="-251336" algn="l">
              <a:lnSpc>
                <a:spcPts val="3026"/>
              </a:lnSpc>
              <a:buFont typeface="Arial"/>
              <a:buChar char="•"/>
            </a:pPr>
            <a:r>
              <a:rPr lang="en-US" sz="2328">
                <a:solidFill>
                  <a:srgbClr val="000000"/>
                </a:solidFill>
                <a:latin typeface="Arimo Bold"/>
              </a:rPr>
              <a:t>Commercial Banking</a:t>
            </a:r>
          </a:p>
          <a:p>
            <a:pPr marL="502673" lvl="1" indent="-251336" algn="l">
              <a:lnSpc>
                <a:spcPts val="3026"/>
              </a:lnSpc>
              <a:buFont typeface="Arial"/>
              <a:buChar char="•"/>
            </a:pPr>
            <a:r>
              <a:rPr lang="en-US" sz="2328">
                <a:solidFill>
                  <a:srgbClr val="000000"/>
                </a:solidFill>
                <a:latin typeface="Arimo Bold"/>
              </a:rPr>
              <a:t>Wealth Management and Financial Markets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1597" y="5124450"/>
            <a:ext cx="4214142" cy="1348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  <a:spcBef>
                <a:spcPct val="0"/>
              </a:spcBef>
            </a:pPr>
            <a:r>
              <a:rPr lang="en-US" sz="2945">
                <a:solidFill>
                  <a:srgbClr val="000000"/>
                </a:solidFill>
                <a:latin typeface="Arimo Bold"/>
              </a:rPr>
              <a:t>$424 B in Assets</a:t>
            </a:r>
          </a:p>
          <a:p>
            <a:pPr algn="l">
              <a:lnSpc>
                <a:spcPts val="3534"/>
              </a:lnSpc>
              <a:spcBef>
                <a:spcPct val="0"/>
              </a:spcBef>
            </a:pPr>
            <a:r>
              <a:rPr lang="en-US" sz="2945">
                <a:solidFill>
                  <a:srgbClr val="000000"/>
                </a:solidFill>
                <a:latin typeface="Arimo Bold"/>
              </a:rPr>
              <a:t>$10.2 B Total Revenue</a:t>
            </a:r>
          </a:p>
          <a:p>
            <a:pPr algn="l">
              <a:lnSpc>
                <a:spcPts val="3534"/>
              </a:lnSpc>
              <a:spcBef>
                <a:spcPct val="0"/>
              </a:spcBef>
            </a:pPr>
            <a:r>
              <a:rPr lang="en-US" sz="2945">
                <a:solidFill>
                  <a:srgbClr val="000000"/>
                </a:solidFill>
                <a:latin typeface="Arimo Bold"/>
              </a:rPr>
              <a:t>$3.3 B Net Income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9008" y="8210550"/>
            <a:ext cx="27601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462 branches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2,106 ABM’s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0503" y="4428667"/>
            <a:ext cx="4666995" cy="356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9"/>
              </a:lnSpc>
            </a:pPr>
            <a:r>
              <a:rPr lang="en-US" sz="3883" u="sng">
                <a:solidFill>
                  <a:srgbClr val="000000"/>
                </a:solidFill>
                <a:latin typeface="Arimo Bold"/>
              </a:rPr>
              <a:t>Values in Action:</a:t>
            </a:r>
          </a:p>
          <a:p>
            <a:pPr algn="ctr">
              <a:lnSpc>
                <a:spcPts val="4659"/>
              </a:lnSpc>
            </a:pPr>
            <a:endParaRPr lang="en-US" sz="3883" u="sng">
              <a:solidFill>
                <a:srgbClr val="000000"/>
              </a:solidFill>
              <a:latin typeface="Arimo Bold"/>
            </a:endParaRPr>
          </a:p>
          <a:p>
            <a:pPr algn="ctr">
              <a:lnSpc>
                <a:spcPts val="4659"/>
              </a:lnSpc>
              <a:spcBef>
                <a:spcPct val="0"/>
              </a:spcBef>
            </a:pPr>
            <a:r>
              <a:rPr lang="en-US" sz="3883">
                <a:solidFill>
                  <a:srgbClr val="000000"/>
                </a:solidFill>
                <a:latin typeface="Arimo Bold"/>
              </a:rPr>
              <a:t>Empowerment</a:t>
            </a:r>
          </a:p>
          <a:p>
            <a:pPr algn="ctr">
              <a:lnSpc>
                <a:spcPts val="4659"/>
              </a:lnSpc>
              <a:spcBef>
                <a:spcPct val="0"/>
              </a:spcBef>
            </a:pPr>
            <a:r>
              <a:rPr lang="en-US" sz="3883">
                <a:solidFill>
                  <a:srgbClr val="000000"/>
                </a:solidFill>
                <a:latin typeface="Arimo Bold"/>
              </a:rPr>
              <a:t>Partnership</a:t>
            </a:r>
          </a:p>
          <a:p>
            <a:pPr algn="ctr">
              <a:lnSpc>
                <a:spcPts val="4659"/>
              </a:lnSpc>
              <a:spcBef>
                <a:spcPct val="0"/>
              </a:spcBef>
            </a:pPr>
            <a:r>
              <a:rPr lang="en-US" sz="3883">
                <a:solidFill>
                  <a:srgbClr val="000000"/>
                </a:solidFill>
                <a:latin typeface="Arimo Bold"/>
              </a:rPr>
              <a:t>Agility</a:t>
            </a:r>
          </a:p>
          <a:p>
            <a:pPr algn="ctr">
              <a:lnSpc>
                <a:spcPts val="4659"/>
              </a:lnSpc>
              <a:spcBef>
                <a:spcPct val="0"/>
              </a:spcBef>
            </a:pPr>
            <a:endParaRPr lang="en-US" sz="3883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901276" y="260926"/>
            <a:ext cx="8231351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29"/>
              </a:lnSpc>
            </a:pPr>
            <a:r>
              <a:rPr lang="en-US" sz="7299">
                <a:solidFill>
                  <a:srgbClr val="111A24"/>
                </a:solidFill>
                <a:latin typeface="Prata"/>
              </a:rPr>
              <a:t>Overview of NBC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5969052" y="1981200"/>
            <a:ext cx="6117372" cy="8286750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AutoShape 4"/>
          <p:cNvSpPr/>
          <p:nvPr/>
        </p:nvSpPr>
        <p:spPr>
          <a:xfrm>
            <a:off x="0" y="1981200"/>
            <a:ext cx="5969052" cy="8286750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5" name="AutoShape 5"/>
          <p:cNvSpPr/>
          <p:nvPr/>
        </p:nvSpPr>
        <p:spPr>
          <a:xfrm>
            <a:off x="12200724" y="1981200"/>
            <a:ext cx="6077751" cy="8286750"/>
          </a:xfrm>
          <a:prstGeom prst="rect">
            <a:avLst/>
          </a:prstGeom>
          <a:solidFill>
            <a:srgbClr val="065381"/>
          </a:solid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0" y="3915093"/>
            <a:ext cx="5969052" cy="30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</a:rPr>
              <a:t>Healthcare Conferences and Seminars: Sponsoring and attending healthcare-specific events to promote NBC’s plans directly to healthcare professionals.</a:t>
            </a:r>
          </a:p>
          <a:p>
            <a:pPr algn="l">
              <a:lnSpc>
                <a:spcPts val="3510"/>
              </a:lnSpc>
              <a:spcBef>
                <a:spcPct val="0"/>
              </a:spcBef>
            </a:pPr>
            <a:endParaRPr lang="en-US" sz="2700">
              <a:solidFill>
                <a:srgbClr val="FFFFFF"/>
              </a:solidFill>
              <a:latin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08904" y="3915093"/>
            <a:ext cx="5870192" cy="301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403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EFF5FB"/>
                </a:solidFill>
                <a:latin typeface="Garet"/>
              </a:rPr>
              <a:t>Influencer Partnerships: Collaborating with local tech influencers and bloggers to review and endorse NBC’s banking plans.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75540" y="3634422"/>
            <a:ext cx="5539015" cy="402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just">
              <a:lnSpc>
                <a:spcPts val="403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EFF5FB"/>
                </a:solidFill>
                <a:latin typeface="Garet"/>
              </a:rPr>
              <a:t>Business Networking Events: Sponsoring and participating in business networking events to engage directly with finance and administration professionals.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003" y="2146618"/>
            <a:ext cx="467856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</a:pPr>
            <a:r>
              <a:rPr lang="en-US" sz="5099">
                <a:solidFill>
                  <a:srgbClr val="D1D3D4"/>
                </a:solidFill>
                <a:latin typeface="Arimo Bold"/>
              </a:rPr>
              <a:t>Windsor-Essex</a:t>
            </a:r>
          </a:p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>
                <a:solidFill>
                  <a:srgbClr val="D1D3D4"/>
                </a:solidFill>
                <a:latin typeface="Arimo Bold"/>
              </a:rPr>
              <a:t>(Healthcare)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47360" y="2222818"/>
            <a:ext cx="387975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D1D3D4"/>
                </a:solidFill>
                <a:latin typeface="Arimo Bold"/>
              </a:rPr>
              <a:t>Waterloo (IT)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31781" y="2003743"/>
            <a:ext cx="595621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EFF5FB"/>
                </a:solidFill>
                <a:latin typeface="Arimo Bold"/>
              </a:rPr>
              <a:t>Middlesex (Business, Finance &amp; Admin)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5939" y="8212614"/>
            <a:ext cx="17598261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EFF5FB"/>
                </a:solidFill>
                <a:latin typeface="Garet"/>
              </a:rPr>
              <a:t>Manpower - 1 Marketing Coordinator, 2 Event Coordinators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2198" y="9254014"/>
            <a:ext cx="1759826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EFF5FB"/>
                </a:solidFill>
                <a:latin typeface="Garet"/>
              </a:rPr>
              <a:t>Budget (estd.) - $5000 (Waterloo), $10000 (London), $8000 (Windsor-Essex)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TextBox 15"/>
          <p:cNvSpPr txBox="1"/>
          <p:nvPr/>
        </p:nvSpPr>
        <p:spPr>
          <a:xfrm>
            <a:off x="259145" y="850900"/>
            <a:ext cx="14906109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0"/>
              </a:lnSpc>
              <a:spcBef>
                <a:spcPct val="0"/>
              </a:spcBef>
            </a:pPr>
            <a:r>
              <a:rPr lang="en-US" sz="6800">
                <a:solidFill>
                  <a:srgbClr val="132457"/>
                </a:solidFill>
                <a:latin typeface="Garet ExtraBold"/>
              </a:rPr>
              <a:t>Marketing Plans (Region-wise)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5969052" y="1981200"/>
            <a:ext cx="6117372" cy="8286750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AutoShape 4"/>
          <p:cNvSpPr/>
          <p:nvPr/>
        </p:nvSpPr>
        <p:spPr>
          <a:xfrm>
            <a:off x="0" y="1981200"/>
            <a:ext cx="5969052" cy="8286750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5" name="AutoShape 5"/>
          <p:cNvSpPr/>
          <p:nvPr/>
        </p:nvSpPr>
        <p:spPr>
          <a:xfrm>
            <a:off x="12200724" y="1981200"/>
            <a:ext cx="6077751" cy="8286750"/>
          </a:xfrm>
          <a:prstGeom prst="rect">
            <a:avLst/>
          </a:prstGeom>
          <a:solidFill>
            <a:srgbClr val="065381"/>
          </a:solid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-171450" y="3893503"/>
            <a:ext cx="5969052" cy="30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just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</a:rPr>
              <a:t>Partnerships with Local Organizations: Establishing partnerships with local companies, institutions, or associations related to the target professions.</a:t>
            </a:r>
          </a:p>
          <a:p>
            <a:pPr algn="just">
              <a:lnSpc>
                <a:spcPts val="3510"/>
              </a:lnSpc>
              <a:spcBef>
                <a:spcPct val="0"/>
              </a:spcBef>
            </a:pPr>
            <a:endParaRPr lang="en-US" sz="2700">
              <a:solidFill>
                <a:srgbClr val="FFFFFF"/>
              </a:solidFill>
              <a:latin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11902" y="3915093"/>
            <a:ext cx="5870192" cy="352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just">
              <a:lnSpc>
                <a:spcPts val="403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EFF5FB"/>
                </a:solidFill>
                <a:latin typeface="Garet"/>
              </a:rPr>
              <a:t>Hosting Educational Events: Conducting webinars, workshops, or in-house sessions tailored to the financial needs of the target professionals.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46965" y="3634422"/>
            <a:ext cx="5539015" cy="251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just">
              <a:lnSpc>
                <a:spcPts val="403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EFF5FB"/>
                </a:solidFill>
                <a:latin typeface="Garet"/>
              </a:rPr>
              <a:t>Referral Programs: Introducing referral programs to use existing customer networks.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4359" y="2146618"/>
            <a:ext cx="507384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>
                <a:solidFill>
                  <a:srgbClr val="D1D3D4"/>
                </a:solidFill>
                <a:latin typeface="Arimo Bold"/>
              </a:rPr>
              <a:t>PARTNERSHIPS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16232" y="2175193"/>
            <a:ext cx="548501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D1D3D4"/>
                </a:solidFill>
                <a:latin typeface="Arimo Bold"/>
              </a:rPr>
              <a:t>WORKSHOPS &amp; SEMINARS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31781" y="2013268"/>
            <a:ext cx="595621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>
                <a:solidFill>
                  <a:srgbClr val="EFF5FB"/>
                </a:solidFill>
                <a:latin typeface="Arimo Bold"/>
              </a:rPr>
              <a:t>REFERRAL PROGRAMS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4285" y="7895273"/>
            <a:ext cx="17598261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EFF5FB"/>
                </a:solidFill>
                <a:latin typeface="Garet"/>
              </a:rPr>
              <a:t>Manpower - 2 Sales Representatives (per region), 1 Financial Advisor (per region), 1 Customer Service Representative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2198" y="9254014"/>
            <a:ext cx="1759826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EFF5FB"/>
                </a:solidFill>
                <a:latin typeface="Garet"/>
              </a:rPr>
              <a:t>Budget (estd.) - $5000 (Waterloo), $2000 (London), $3000 (Windsor-Essex)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TextBox 15"/>
          <p:cNvSpPr txBox="1"/>
          <p:nvPr/>
        </p:nvSpPr>
        <p:spPr>
          <a:xfrm>
            <a:off x="765939" y="644985"/>
            <a:ext cx="14906109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0"/>
              </a:lnSpc>
              <a:spcBef>
                <a:spcPct val="0"/>
              </a:spcBef>
            </a:pPr>
            <a:r>
              <a:rPr lang="en-US" sz="6800">
                <a:solidFill>
                  <a:srgbClr val="132457"/>
                </a:solidFill>
                <a:latin typeface="Garet ExtraBold"/>
              </a:rPr>
              <a:t>Sales Plan (General)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5969052" y="1981200"/>
            <a:ext cx="6117372" cy="8286750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AutoShape 4"/>
          <p:cNvSpPr/>
          <p:nvPr/>
        </p:nvSpPr>
        <p:spPr>
          <a:xfrm>
            <a:off x="0" y="1981200"/>
            <a:ext cx="5969052" cy="8286750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5" name="AutoShape 5"/>
          <p:cNvSpPr/>
          <p:nvPr/>
        </p:nvSpPr>
        <p:spPr>
          <a:xfrm>
            <a:off x="12200724" y="1981200"/>
            <a:ext cx="6077751" cy="8286750"/>
          </a:xfrm>
          <a:prstGeom prst="rect">
            <a:avLst/>
          </a:prstGeom>
          <a:solidFill>
            <a:srgbClr val="065381"/>
          </a:solid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-180975" y="4038918"/>
            <a:ext cx="5969052" cy="262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just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</a:rPr>
              <a:t>In-House Financial Planning Sessions: Offering financial planning sessions directly at healthcare institutions to engage professionals on-site.</a:t>
            </a:r>
          </a:p>
          <a:p>
            <a:pPr algn="just">
              <a:lnSpc>
                <a:spcPts val="3510"/>
              </a:lnSpc>
              <a:spcBef>
                <a:spcPct val="0"/>
              </a:spcBef>
            </a:pPr>
            <a:endParaRPr lang="en-US" sz="2700">
              <a:solidFill>
                <a:srgbClr val="FFFFFF"/>
              </a:solidFill>
              <a:latin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69052" y="3891598"/>
            <a:ext cx="5871425" cy="503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4030"/>
              </a:lnSpc>
              <a:buFont typeface="Arial"/>
              <a:buChar char="•"/>
            </a:pPr>
            <a:r>
              <a:rPr lang="en-US" sz="3100">
                <a:solidFill>
                  <a:srgbClr val="EFF5FB"/>
                </a:solidFill>
                <a:latin typeface="Garet"/>
              </a:rPr>
              <a:t>Influencer Partnerships: Collaborating with local tech influencers and bloggers to review and endorse NBC’s banking plans.</a:t>
            </a:r>
          </a:p>
          <a:p>
            <a:pPr marL="669291" lvl="1" indent="-334646" algn="just">
              <a:lnSpc>
                <a:spcPts val="403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EFF5FB"/>
                </a:solidFill>
                <a:latin typeface="Garet"/>
              </a:rPr>
              <a:t>Direct Outreach: Phonecalls and visits to introduce NBC Healthcare plans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75540" y="3891598"/>
            <a:ext cx="5539015" cy="251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just">
              <a:lnSpc>
                <a:spcPts val="403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EFF5FB"/>
                </a:solidFill>
                <a:latin typeface="Garet"/>
              </a:rPr>
              <a:t>Dedicated Relationship Managers: Assigning relationship managers to provide personalized service and support.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1953" y="2146618"/>
            <a:ext cx="467866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9"/>
              </a:lnSpc>
            </a:pPr>
            <a:r>
              <a:rPr lang="en-US" sz="5099">
                <a:solidFill>
                  <a:srgbClr val="D1D3D4"/>
                </a:solidFill>
                <a:latin typeface="Arimo Bold"/>
              </a:rPr>
              <a:t>Windsor-Essex</a:t>
            </a:r>
          </a:p>
          <a:p>
            <a:pPr algn="ctr">
              <a:lnSpc>
                <a:spcPts val="6119"/>
              </a:lnSpc>
              <a:spcBef>
                <a:spcPct val="0"/>
              </a:spcBef>
            </a:pPr>
            <a:r>
              <a:rPr lang="en-US" sz="5099">
                <a:solidFill>
                  <a:srgbClr val="D1D3D4"/>
                </a:solidFill>
                <a:latin typeface="Arimo Bold"/>
              </a:rPr>
              <a:t>(Healthcare)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47360" y="2222818"/>
            <a:ext cx="387975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D1D3D4"/>
                </a:solidFill>
                <a:latin typeface="Arimo Bold"/>
              </a:rPr>
              <a:t>Waterloo (IT)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31781" y="2003743"/>
            <a:ext cx="595621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EFF5FB"/>
                </a:solidFill>
                <a:latin typeface="Arimo Bold"/>
              </a:rPr>
              <a:t>Middlesex (Business, Finance &amp; Admin)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345" y="9023350"/>
            <a:ext cx="17598261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EFF5FB"/>
                </a:solidFill>
                <a:latin typeface="Garet"/>
              </a:rPr>
              <a:t>Manpower - 4 Sales representatives, 1 Financial Advisor, 2 relationship Managers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259145" y="850900"/>
            <a:ext cx="14906109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0"/>
              </a:lnSpc>
              <a:spcBef>
                <a:spcPct val="0"/>
              </a:spcBef>
            </a:pPr>
            <a:r>
              <a:rPr lang="en-US" sz="6800">
                <a:solidFill>
                  <a:srgbClr val="132457"/>
                </a:solidFill>
                <a:latin typeface="Garet ExtraBold"/>
              </a:rPr>
              <a:t>Sales Plans (Region-wise)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38225" y="2840156"/>
            <a:ext cx="4626866" cy="5833870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491643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9871" y="5409300"/>
            <a:ext cx="4626866" cy="64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56"/>
              </a:lnSpc>
              <a:spcBef>
                <a:spcPct val="0"/>
              </a:spcBef>
            </a:pPr>
            <a:r>
              <a:rPr lang="en-US" sz="3611">
                <a:solidFill>
                  <a:srgbClr val="FFFFFF"/>
                </a:solidFill>
                <a:latin typeface="Arimo"/>
              </a:rPr>
              <a:t>Approximately 35,730</a:t>
            </a:r>
          </a:p>
        </p:txBody>
      </p:sp>
      <p:sp>
        <p:nvSpPr>
          <p:cNvPr id="6" name="AutoShape 6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77262" y="3384500"/>
            <a:ext cx="315834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232" y="4571710"/>
            <a:ext cx="3952042" cy="347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0 to 14 years: 5,190 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15 to 64 years: 17,690 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65 years and over: 5,295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Arimo"/>
              </a:rPr>
              <a:t>Average Age:  42 years​​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709156" y="3346400"/>
            <a:ext cx="42960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87964" y="4562541"/>
            <a:ext cx="3742618" cy="358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en-US" sz="2524">
                <a:solidFill>
                  <a:srgbClr val="FFFFFF"/>
                </a:solidFill>
                <a:latin typeface="Arimo"/>
              </a:rPr>
              <a:t>Low-Income: 5,695 (Under $30,000/year)​</a:t>
            </a:r>
          </a:p>
          <a:p>
            <a:pPr algn="l">
              <a:lnSpc>
                <a:spcPts val="3534"/>
              </a:lnSpc>
            </a:pPr>
            <a:endParaRPr lang="en-US" sz="2524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534"/>
              </a:lnSpc>
            </a:pPr>
            <a:r>
              <a:rPr lang="en-US" sz="2524">
                <a:solidFill>
                  <a:srgbClr val="FFFFFF"/>
                </a:solidFill>
                <a:latin typeface="Arimo"/>
              </a:rPr>
              <a:t>Middle-Income: 8,015 ($30,000 to $99,999/year)​</a:t>
            </a:r>
          </a:p>
          <a:p>
            <a:pPr algn="l">
              <a:lnSpc>
                <a:spcPts val="3534"/>
              </a:lnSpc>
            </a:pPr>
            <a:endParaRPr lang="en-US" sz="2524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FFFFFF"/>
                </a:solidFill>
                <a:latin typeface="Arimo"/>
              </a:rPr>
              <a:t>High-Income: 5,190 ($100,000 and over/year)​</a:t>
            </a:r>
            <a:r>
              <a:rPr lang="en-US" sz="2524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327717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Leamington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462082" y="45718"/>
            <a:ext cx="81153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111A24"/>
                </a:solidFill>
                <a:latin typeface="Prata"/>
              </a:rPr>
              <a:t>Geographic Trends </a:t>
            </a:r>
          </a:p>
        </p:txBody>
      </p:sp>
      <p:sp>
        <p:nvSpPr>
          <p:cNvPr id="4" name="AutoShape 4"/>
          <p:cNvSpPr/>
          <p:nvPr/>
        </p:nvSpPr>
        <p:spPr>
          <a:xfrm>
            <a:off x="8544045" y="36193"/>
            <a:ext cx="0" cy="84536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320349" y="1273547"/>
            <a:ext cx="15042711" cy="8457296"/>
          </a:xfrm>
          <a:custGeom>
            <a:avLst/>
            <a:gdLst/>
            <a:ahLst/>
            <a:cxnLst/>
            <a:rect l="l" t="t" r="r" b="b"/>
            <a:pathLst>
              <a:path w="15042711" h="8457296">
                <a:moveTo>
                  <a:pt x="0" y="0"/>
                </a:moveTo>
                <a:lnTo>
                  <a:pt x="15042711" y="0"/>
                </a:lnTo>
                <a:lnTo>
                  <a:pt x="15042711" y="8457296"/>
                </a:lnTo>
                <a:lnTo>
                  <a:pt x="0" y="8457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028700" y="9763125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545454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545454"/>
                </a:solidFill>
                <a:latin typeface="Arimo"/>
              </a:rPr>
              <a:t>: Made in Power BI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1819" y="111211"/>
            <a:ext cx="346034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749">
                <a:solidFill>
                  <a:srgbClr val="000000"/>
                </a:solidFill>
                <a:latin typeface="Abril Fatface"/>
              </a:rPr>
              <a:t>Leamington</a:t>
            </a:r>
          </a:p>
        </p:txBody>
      </p:sp>
      <p:sp>
        <p:nvSpPr>
          <p:cNvPr id="8" name="Freeform 8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53364" y="9838985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111A24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111A24"/>
                </a:solidFill>
                <a:latin typeface="Arimo"/>
              </a:rPr>
              <a:t>: Made in Power Bi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1812" y="892336"/>
            <a:ext cx="4984703" cy="48432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01200" y="346049"/>
            <a:ext cx="2886554" cy="56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3470">
                <a:solidFill>
                  <a:srgbClr val="000000"/>
                </a:solidFill>
                <a:latin typeface="Abril Fatface"/>
              </a:rPr>
              <a:t>Leamington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580" y="118719"/>
            <a:ext cx="811530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111A24"/>
                </a:solidFill>
                <a:latin typeface="Prata"/>
              </a:rPr>
              <a:t>Predictive Analysis</a:t>
            </a:r>
          </a:p>
        </p:txBody>
      </p:sp>
      <p:sp>
        <p:nvSpPr>
          <p:cNvPr id="7" name="AutoShape 7"/>
          <p:cNvSpPr/>
          <p:nvPr/>
        </p:nvSpPr>
        <p:spPr>
          <a:xfrm>
            <a:off x="8920162" y="0"/>
            <a:ext cx="0" cy="121407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AutoShape 8"/>
          <p:cNvSpPr/>
          <p:nvPr/>
        </p:nvSpPr>
        <p:spPr>
          <a:xfrm>
            <a:off x="3868566" y="2563896"/>
            <a:ext cx="860036" cy="449321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4615417" y="2497221"/>
            <a:ext cx="5398219" cy="81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316">
                <a:solidFill>
                  <a:srgbClr val="000000"/>
                </a:solidFill>
                <a:latin typeface="Arimo"/>
              </a:rPr>
              <a:t>Prediction of Employment Rate in 2030 would be ~26.4% to 27.5% 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9163050" y="2938933"/>
            <a:ext cx="0" cy="403016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005" y="1151760"/>
            <a:ext cx="6136358" cy="450310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9958" y="5082138"/>
            <a:ext cx="6337049" cy="5210167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H="1">
            <a:off x="13017043" y="3600987"/>
            <a:ext cx="450817" cy="353563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8069641" y="4007640"/>
            <a:ext cx="5398219" cy="81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316">
                <a:solidFill>
                  <a:srgbClr val="000000"/>
                </a:solidFill>
                <a:latin typeface="Arimo"/>
              </a:rPr>
              <a:t>Agriculture(Tomato production) is the top profession in Leamington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12445930" y="8847413"/>
            <a:ext cx="560128" cy="395323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7776149" y="7934325"/>
            <a:ext cx="5398219" cy="81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316">
                <a:solidFill>
                  <a:srgbClr val="000000"/>
                </a:solidFill>
                <a:latin typeface="Arimo"/>
              </a:rPr>
              <a:t>As Leamington population is Less, the unemployment rate is less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0453" y="5582125"/>
            <a:ext cx="6648392" cy="4584871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 flipV="1">
            <a:off x="5431388" y="7394488"/>
            <a:ext cx="616177" cy="246471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4959580" y="6786537"/>
            <a:ext cx="5398219" cy="81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316">
                <a:solidFill>
                  <a:srgbClr val="000000"/>
                </a:solidFill>
                <a:latin typeface="Arimo"/>
              </a:rPr>
              <a:t>The Immigrant rate is predicted to increase in 2030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28700" y="2840156"/>
            <a:ext cx="4626866" cy="5833870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430473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3981" y="5397092"/>
            <a:ext cx="4552410" cy="124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3533">
                <a:solidFill>
                  <a:srgbClr val="FFFFFF"/>
                </a:solidFill>
                <a:latin typeface="Arimo"/>
              </a:rPr>
              <a:t>Approximately 22,119</a:t>
            </a:r>
          </a:p>
          <a:p>
            <a:pPr marL="0" lvl="0" indent="0" algn="l">
              <a:lnSpc>
                <a:spcPts val="4947"/>
              </a:lnSpc>
              <a:spcBef>
                <a:spcPct val="0"/>
              </a:spcBef>
            </a:pPr>
            <a:endParaRPr lang="en-US" sz="3533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77262" y="3384500"/>
            <a:ext cx="36090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232" y="4571710"/>
            <a:ext cx="3952042" cy="347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0 to 14 years: 3,570 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15 to 64 years: 12,950​ 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65 years and over: 4,665​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Arimo"/>
              </a:rPr>
              <a:t>Average Age:  43 years​​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907014" y="3346400"/>
            <a:ext cx="42960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87964" y="4581235"/>
            <a:ext cx="3898714" cy="37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Low-Income: 10,380​ (Under $30,000/year)​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Middle-Income: 6,150​ ($30,000 to $99,999/year)​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FFFFFF"/>
                </a:solidFill>
                <a:latin typeface="Arimo"/>
              </a:rPr>
              <a:t>High-Income: 1,580​ ($100,000 and over/year)​</a:t>
            </a:r>
            <a:r>
              <a:rPr lang="en-US" sz="2629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327717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Kingsville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490657" y="45718"/>
            <a:ext cx="81153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111A24"/>
                </a:solidFill>
                <a:latin typeface="Prata"/>
              </a:rPr>
              <a:t>Geographic Trends </a:t>
            </a:r>
          </a:p>
        </p:txBody>
      </p:sp>
      <p:sp>
        <p:nvSpPr>
          <p:cNvPr id="4" name="AutoShape 4"/>
          <p:cNvSpPr/>
          <p:nvPr/>
        </p:nvSpPr>
        <p:spPr>
          <a:xfrm>
            <a:off x="8544045" y="36193"/>
            <a:ext cx="0" cy="84536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520629" y="1144642"/>
            <a:ext cx="15332838" cy="8656583"/>
          </a:xfrm>
          <a:custGeom>
            <a:avLst/>
            <a:gdLst/>
            <a:ahLst/>
            <a:cxnLst/>
            <a:rect l="l" t="t" r="r" b="b"/>
            <a:pathLst>
              <a:path w="15332838" h="8656583">
                <a:moveTo>
                  <a:pt x="0" y="0"/>
                </a:moveTo>
                <a:lnTo>
                  <a:pt x="15332838" y="0"/>
                </a:lnTo>
                <a:lnTo>
                  <a:pt x="15332838" y="8656583"/>
                </a:lnTo>
                <a:lnTo>
                  <a:pt x="0" y="865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028700" y="9810750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545454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545454"/>
                </a:solidFill>
                <a:latin typeface="Arimo"/>
              </a:rPr>
              <a:t>: Made in Power BI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15619" y="111211"/>
            <a:ext cx="346034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749">
                <a:solidFill>
                  <a:srgbClr val="000000"/>
                </a:solidFill>
                <a:latin typeface="Abril Fatface"/>
              </a:rPr>
              <a:t>Kingsville</a:t>
            </a:r>
          </a:p>
        </p:txBody>
      </p:sp>
      <p:sp>
        <p:nvSpPr>
          <p:cNvPr id="8" name="Freeform 8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72180" y="9857896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111A24"/>
                </a:solidFill>
                <a:latin typeface="Arimo"/>
              </a:rPr>
              <a:t>Source: Made in Powerbi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" y="800202"/>
            <a:ext cx="7355370" cy="52041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23923" y="289243"/>
            <a:ext cx="2166396" cy="56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9"/>
              </a:lnSpc>
            </a:pPr>
            <a:r>
              <a:rPr lang="en-US" sz="3514">
                <a:solidFill>
                  <a:srgbClr val="000000"/>
                </a:solidFill>
                <a:latin typeface="Abril Fatface"/>
              </a:rPr>
              <a:t>Kingsville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180" y="9525"/>
            <a:ext cx="81153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111A24"/>
                </a:solidFill>
                <a:latin typeface="Prata"/>
              </a:rPr>
              <a:t>Industry Analysis</a:t>
            </a:r>
          </a:p>
        </p:txBody>
      </p:sp>
      <p:sp>
        <p:nvSpPr>
          <p:cNvPr id="7" name="AutoShape 7"/>
          <p:cNvSpPr/>
          <p:nvPr/>
        </p:nvSpPr>
        <p:spPr>
          <a:xfrm>
            <a:off x="9129712" y="0"/>
            <a:ext cx="0" cy="121407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8" y="5196115"/>
            <a:ext cx="6050756" cy="5078366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6572141" y="3499053"/>
            <a:ext cx="895452" cy="0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7467593" y="2465127"/>
            <a:ext cx="10599215" cy="203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"/>
              </a:rPr>
              <a:t>Predicted to increase to around 64.0% ~ 66.0% economic growth</a:t>
            </a:r>
          </a:p>
          <a:p>
            <a:pPr algn="ctr">
              <a:lnSpc>
                <a:spcPts val="4046"/>
              </a:lnSpc>
            </a:pPr>
            <a:endParaRPr lang="en-US" sz="2890">
              <a:solidFill>
                <a:srgbClr val="000000"/>
              </a:solidFill>
              <a:latin typeface="Alice"/>
            </a:endParaRPr>
          </a:p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"/>
              </a:rPr>
              <a:t>27.0% to 29.0% as Kingsville attracts immigrants (growing job market &amp; supportive community infrastructure)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34270" y="6550939"/>
            <a:ext cx="5228596" cy="10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"/>
              </a:rPr>
              <a:t>Decrease to ~5.0%, (economic stability,employment policies)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5509677" y="7575974"/>
            <a:ext cx="649186" cy="616759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167" y="5559492"/>
            <a:ext cx="7045811" cy="491413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329325" y="8499849"/>
            <a:ext cx="5228596" cy="10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"/>
              </a:rPr>
              <a:t>Sales and Service is the top profession in Kingsville</a:t>
            </a:r>
          </a:p>
        </p:txBody>
      </p:sp>
      <p:sp>
        <p:nvSpPr>
          <p:cNvPr id="15" name="AutoShape 15"/>
          <p:cNvSpPr/>
          <p:nvPr/>
        </p:nvSpPr>
        <p:spPr>
          <a:xfrm flipH="1">
            <a:off x="11938165" y="7845011"/>
            <a:ext cx="564084" cy="695446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28700" y="2840156"/>
            <a:ext cx="4626866" cy="5833870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430473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146653"/>
            <a:ext cx="4760427" cy="119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7"/>
              </a:lnSpc>
            </a:pPr>
            <a:r>
              <a:rPr lang="en-US" sz="3333">
                <a:solidFill>
                  <a:srgbClr val="FFFFFF"/>
                </a:solidFill>
                <a:latin typeface="Arimo"/>
              </a:rPr>
              <a:t>Approximately  272,220</a:t>
            </a:r>
          </a:p>
          <a:p>
            <a:pPr marL="0" lvl="0" indent="0" algn="l">
              <a:lnSpc>
                <a:spcPts val="4947"/>
              </a:lnSpc>
              <a:spcBef>
                <a:spcPct val="0"/>
              </a:spcBef>
            </a:pPr>
            <a:endParaRPr lang="en-US" sz="3333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77262" y="3384500"/>
            <a:ext cx="36090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232" y="4571710"/>
            <a:ext cx="4150012" cy="347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0 to 14 years: ​44,905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15 to 64 years: ​174,175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65 years and over: 37,765​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Arimo"/>
              </a:rPr>
              <a:t>Average Age:  39 years​​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907014" y="3346400"/>
            <a:ext cx="42960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7839" y="4581235"/>
            <a:ext cx="3898714" cy="37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Low-Income: 69,690 (Under $30,000/year)​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Middle-Income: 111,735​ ($30,000 to $99,999/year)​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FFFFFF"/>
                </a:solidFill>
                <a:latin typeface="Arimo"/>
              </a:rPr>
              <a:t>High-Income: 18,880 ($100,000 and over/year)​</a:t>
            </a:r>
            <a:r>
              <a:rPr lang="en-US" sz="2629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327717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 Kitchner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90463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240790" y="0"/>
            <a:ext cx="212090" cy="5272548"/>
            <a:chOff x="0" y="0"/>
            <a:chExt cx="55859" cy="13886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59" cy="1388655"/>
            </a:xfrm>
            <a:custGeom>
              <a:avLst/>
              <a:gdLst/>
              <a:ahLst/>
              <a:cxnLst/>
              <a:rect l="l" t="t" r="r" b="b"/>
              <a:pathLst>
                <a:path w="55859" h="1388655">
                  <a:moveTo>
                    <a:pt x="0" y="0"/>
                  </a:moveTo>
                  <a:lnTo>
                    <a:pt x="55859" y="0"/>
                  </a:lnTo>
                  <a:lnTo>
                    <a:pt x="55859" y="1388655"/>
                  </a:lnTo>
                  <a:lnTo>
                    <a:pt x="0" y="1388655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859" cy="1426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13440" y="4153827"/>
            <a:ext cx="10743564" cy="206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10"/>
              </a:lnSpc>
            </a:pPr>
            <a:r>
              <a:rPr lang="en-US" sz="14372">
                <a:solidFill>
                  <a:srgbClr val="132457"/>
                </a:solidFill>
                <a:latin typeface="Alice Bold"/>
              </a:rPr>
              <a:t>WINDSOR</a:t>
            </a:r>
          </a:p>
        </p:txBody>
      </p:sp>
      <p:sp>
        <p:nvSpPr>
          <p:cNvPr id="7" name="Freeform 7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70660" y="133350"/>
            <a:ext cx="81153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111A24"/>
                </a:solidFill>
                <a:latin typeface="Prata"/>
              </a:rPr>
              <a:t>Geographic Trends </a:t>
            </a:r>
          </a:p>
        </p:txBody>
      </p:sp>
      <p:sp>
        <p:nvSpPr>
          <p:cNvPr id="4" name="AutoShape 4"/>
          <p:cNvSpPr/>
          <p:nvPr/>
        </p:nvSpPr>
        <p:spPr>
          <a:xfrm>
            <a:off x="8544045" y="102868"/>
            <a:ext cx="0" cy="84536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686915" y="1180477"/>
            <a:ext cx="15282507" cy="8570657"/>
          </a:xfrm>
          <a:custGeom>
            <a:avLst/>
            <a:gdLst/>
            <a:ahLst/>
            <a:cxnLst/>
            <a:rect l="l" t="t" r="r" b="b"/>
            <a:pathLst>
              <a:path w="15282507" h="8570657">
                <a:moveTo>
                  <a:pt x="0" y="0"/>
                </a:moveTo>
                <a:lnTo>
                  <a:pt x="15282506" y="0"/>
                </a:lnTo>
                <a:lnTo>
                  <a:pt x="15282506" y="8570657"/>
                </a:lnTo>
                <a:lnTo>
                  <a:pt x="0" y="8570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289710" y="9874959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545454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545454"/>
                </a:solidFill>
                <a:latin typeface="Arimo"/>
              </a:rPr>
              <a:t>: Made in Power BI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1819" y="215986"/>
            <a:ext cx="253856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749">
                <a:solidFill>
                  <a:srgbClr val="000000"/>
                </a:solidFill>
                <a:latin typeface="Abril Fatface"/>
              </a:rPr>
              <a:t>Kitchener</a:t>
            </a:r>
          </a:p>
        </p:txBody>
      </p:sp>
      <p:sp>
        <p:nvSpPr>
          <p:cNvPr id="8" name="Freeform 8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332755" y="9760872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545454"/>
                </a:solidFill>
                <a:latin typeface="Arimo"/>
              </a:rPr>
              <a:t>Source: Made in Power BI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834" y="957695"/>
            <a:ext cx="7225078" cy="46384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4629" y="76200"/>
            <a:ext cx="887115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111A24"/>
                </a:solidFill>
                <a:latin typeface="Prata"/>
              </a:rPr>
              <a:t>Prediction Analysis</a:t>
            </a:r>
          </a:p>
        </p:txBody>
      </p:sp>
      <p:sp>
        <p:nvSpPr>
          <p:cNvPr id="6" name="AutoShape 6"/>
          <p:cNvSpPr/>
          <p:nvPr/>
        </p:nvSpPr>
        <p:spPr>
          <a:xfrm>
            <a:off x="9144000" y="78764"/>
            <a:ext cx="0" cy="121407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618" y="927948"/>
            <a:ext cx="7582048" cy="46979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3834" y="5423998"/>
            <a:ext cx="7225078" cy="46384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631" y="5502898"/>
            <a:ext cx="7724941" cy="460116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99341" y="278417"/>
            <a:ext cx="2798396" cy="55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2"/>
              </a:lnSpc>
              <a:spcBef>
                <a:spcPct val="0"/>
              </a:spcBef>
            </a:pPr>
            <a:r>
              <a:rPr lang="en-US" sz="3394">
                <a:solidFill>
                  <a:srgbClr val="000000"/>
                </a:solidFill>
                <a:latin typeface="Abril Fatface"/>
              </a:rPr>
              <a:t>Kitchener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15431" y="2260635"/>
            <a:ext cx="5134043" cy="152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"/>
              </a:rPr>
              <a:t>Unemployment is higher in 2021 and is predicted to decrease hugely by 2030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38763" y="6781391"/>
            <a:ext cx="5134043" cy="152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"/>
              </a:rPr>
              <a:t>Amongst the Provinces Kitchener has more scope in Information and Technology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11246899" y="3158325"/>
            <a:ext cx="340757" cy="237154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AutoShape 14"/>
          <p:cNvSpPr/>
          <p:nvPr/>
        </p:nvSpPr>
        <p:spPr>
          <a:xfrm flipH="1" flipV="1">
            <a:off x="11491816" y="8324799"/>
            <a:ext cx="340757" cy="237154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28700" y="2840156"/>
            <a:ext cx="4626866" cy="5833870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430473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3156" y="4654493"/>
            <a:ext cx="4552410" cy="18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3533">
                <a:solidFill>
                  <a:srgbClr val="FFFFFF"/>
                </a:solidFill>
                <a:latin typeface="Arimo"/>
              </a:rPr>
              <a:t>Approximately  132,519</a:t>
            </a:r>
          </a:p>
          <a:p>
            <a:pPr marL="0" lvl="0" indent="0" algn="l">
              <a:lnSpc>
                <a:spcPts val="4947"/>
              </a:lnSpc>
              <a:spcBef>
                <a:spcPct val="0"/>
              </a:spcBef>
            </a:pPr>
            <a:endParaRPr lang="en-US" sz="3533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77262" y="3384500"/>
            <a:ext cx="36090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232" y="4571710"/>
            <a:ext cx="4150012" cy="347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0 to 14 years: ​17,645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15 to 64 years: ​85,075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65 years and over: 18,685​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Arimo"/>
              </a:rPr>
              <a:t>Average Age:  39.2 years​​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907014" y="3346400"/>
            <a:ext cx="42960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7839" y="4581235"/>
            <a:ext cx="3898714" cy="37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Low-Income: 35,690 (Under $30,000/year)​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Middle-Income: 45,420​ ($30,000 to $99,999/year)​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FFFFFF"/>
                </a:solidFill>
                <a:latin typeface="Arimo"/>
              </a:rPr>
              <a:t>High-Income: 14,460 ($100,000 and over/year)​</a:t>
            </a:r>
            <a:r>
              <a:rPr lang="en-US" sz="2629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327717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Waterloo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549377" y="0"/>
            <a:ext cx="859462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111A24"/>
                </a:solidFill>
                <a:latin typeface="Prata"/>
              </a:rPr>
              <a:t>Prediction Analysis 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12089"/>
            <a:ext cx="0" cy="121407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383458" y="9779307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Arimo Bold"/>
              </a:rPr>
              <a:t>Source: </a:t>
            </a:r>
            <a:r>
              <a:rPr lang="en-US" sz="1900">
                <a:solidFill>
                  <a:srgbClr val="000000"/>
                </a:solidFill>
                <a:latin typeface="Arimo"/>
              </a:rPr>
              <a:t>Made in Power BI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57699" y="310095"/>
            <a:ext cx="1834634" cy="529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sz="3304">
                <a:solidFill>
                  <a:srgbClr val="000000"/>
                </a:solidFill>
                <a:latin typeface="Abril Fatface"/>
              </a:rPr>
              <a:t>Waterloo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2608" y="7281430"/>
            <a:ext cx="7627146" cy="68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Arimo"/>
              </a:rPr>
              <a:t>Waterloo is majorly distributed with IT Professional and Technological People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696" y="760123"/>
            <a:ext cx="10326613" cy="652449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866608" y="7169364"/>
            <a:ext cx="8421392" cy="35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</a:rPr>
              <a:t>Unemployment Rate of 2016 to 2021 : 7.4 to ~4.6%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66608" y="7930641"/>
            <a:ext cx="8421392" cy="35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</a:rPr>
              <a:t>Employment Rate of 2030 : ~69% (Predicted)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66608" y="8646934"/>
            <a:ext cx="8421392" cy="35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</a:rPr>
              <a:t>Immigrants Rate ranges from 33% to 37% of population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463" y="1255133"/>
            <a:ext cx="9132848" cy="5930007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28700" y="2840156"/>
            <a:ext cx="4626866" cy="5833870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430473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1920" y="5505472"/>
            <a:ext cx="4760427" cy="69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3533">
                <a:solidFill>
                  <a:srgbClr val="FFFFFF"/>
                </a:solidFill>
                <a:latin typeface="Arimo"/>
              </a:rPr>
              <a:t>Approximately  151,421</a:t>
            </a:r>
          </a:p>
          <a:p>
            <a:pPr marL="0" lvl="0" indent="0" algn="l">
              <a:lnSpc>
                <a:spcPts val="187"/>
              </a:lnSpc>
              <a:spcBef>
                <a:spcPct val="0"/>
              </a:spcBef>
            </a:pPr>
            <a:endParaRPr lang="en-US" sz="3533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77262" y="3384500"/>
            <a:ext cx="36090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232" y="4571710"/>
            <a:ext cx="4150012" cy="347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0 to 14 years: ​23,505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15 to 64 years: ​96,695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65 years and over: 23,500​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Arimo"/>
              </a:rPr>
              <a:t>Average Age:  40.1 years​​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907014" y="3346400"/>
            <a:ext cx="42960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7839" y="4581235"/>
            <a:ext cx="3898714" cy="37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Low-Income: 37,365 (Under $30,000/year)​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Middle-Income: 63,150​ ($30,000 to $99,999/year)​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FFFFFF"/>
                </a:solidFill>
                <a:latin typeface="Arimo"/>
              </a:rPr>
              <a:t>High-Income: 13,050 ($100,000 and over/year)​</a:t>
            </a:r>
            <a:r>
              <a:rPr lang="en-US" sz="2629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327717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Guelph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314632" y="64768"/>
            <a:ext cx="81153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111A24"/>
                </a:solidFill>
                <a:latin typeface="Prata"/>
              </a:rPr>
              <a:t>Geographic Trends </a:t>
            </a:r>
          </a:p>
        </p:txBody>
      </p:sp>
      <p:sp>
        <p:nvSpPr>
          <p:cNvPr id="4" name="AutoShape 4"/>
          <p:cNvSpPr/>
          <p:nvPr/>
        </p:nvSpPr>
        <p:spPr>
          <a:xfrm>
            <a:off x="8544045" y="36193"/>
            <a:ext cx="0" cy="84536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06937" y="1235950"/>
            <a:ext cx="14997309" cy="8489468"/>
          </a:xfrm>
          <a:custGeom>
            <a:avLst/>
            <a:gdLst/>
            <a:ahLst/>
            <a:cxnLst/>
            <a:rect l="l" t="t" r="r" b="b"/>
            <a:pathLst>
              <a:path w="14997309" h="8489468">
                <a:moveTo>
                  <a:pt x="0" y="0"/>
                </a:moveTo>
                <a:lnTo>
                  <a:pt x="14997309" y="0"/>
                </a:lnTo>
                <a:lnTo>
                  <a:pt x="14997309" y="8489468"/>
                </a:lnTo>
                <a:lnTo>
                  <a:pt x="0" y="8489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314632" y="9696843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545454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545454"/>
                </a:solidFill>
                <a:latin typeface="Arimo"/>
              </a:rPr>
              <a:t>: Made in Power BI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3582" y="156525"/>
            <a:ext cx="3460340" cy="64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3849">
                <a:solidFill>
                  <a:srgbClr val="000000"/>
                </a:solidFill>
                <a:latin typeface="Abril Fatface"/>
              </a:rPr>
              <a:t>Guelph</a:t>
            </a:r>
          </a:p>
        </p:txBody>
      </p:sp>
      <p:sp>
        <p:nvSpPr>
          <p:cNvPr id="8" name="Freeform 8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231" y="1140334"/>
            <a:ext cx="4997688" cy="57640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9377" y="0"/>
            <a:ext cx="859462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111A24"/>
                </a:solidFill>
                <a:latin typeface="Prata"/>
              </a:rPr>
              <a:t>Prediction Analysis </a:t>
            </a:r>
          </a:p>
        </p:txBody>
      </p:sp>
      <p:sp>
        <p:nvSpPr>
          <p:cNvPr id="5" name="AutoShape 5"/>
          <p:cNvSpPr/>
          <p:nvPr/>
        </p:nvSpPr>
        <p:spPr>
          <a:xfrm>
            <a:off x="9144000" y="12089"/>
            <a:ext cx="0" cy="121407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383458" y="9779307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545454"/>
                </a:solidFill>
                <a:latin typeface="Arimo Bold"/>
              </a:rPr>
              <a:t>Source: </a:t>
            </a:r>
            <a:r>
              <a:rPr lang="en-US" sz="1900">
                <a:solidFill>
                  <a:srgbClr val="545454"/>
                </a:solidFill>
                <a:latin typeface="Arimo"/>
              </a:rPr>
              <a:t>Made in Power BI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15220" y="289644"/>
            <a:ext cx="1358027" cy="51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6"/>
              </a:lnSpc>
              <a:spcBef>
                <a:spcPct val="0"/>
              </a:spcBef>
            </a:pPr>
            <a:r>
              <a:rPr lang="en-US" sz="3104">
                <a:solidFill>
                  <a:srgbClr val="000000"/>
                </a:solidFill>
                <a:latin typeface="Arimo Bold"/>
              </a:rPr>
              <a:t>Guelph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2608" y="7169364"/>
            <a:ext cx="8421392" cy="35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</a:rPr>
              <a:t>Population percentage change, 2016 to 2021    :       9.1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2608" y="7940573"/>
            <a:ext cx="8421392" cy="34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0"/>
              </a:lnSpc>
              <a:spcBef>
                <a:spcPct val="0"/>
              </a:spcBef>
            </a:pPr>
            <a:r>
              <a:rPr lang="en-US" sz="2131">
                <a:solidFill>
                  <a:srgbClr val="000000"/>
                </a:solidFill>
                <a:latin typeface="Arimo"/>
              </a:rPr>
              <a:t>Population percentage change, 2024 to 2030    :       8.6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696" y="760123"/>
            <a:ext cx="10326613" cy="652449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66608" y="7169364"/>
            <a:ext cx="8421392" cy="35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</a:rPr>
              <a:t>Unemployment Rate of 2016 to 2021 : 4 to 7%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66608" y="7930641"/>
            <a:ext cx="8421392" cy="35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</a:rPr>
              <a:t>Employment Rate of 2030 : 70% (Predicted)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66608" y="8646934"/>
            <a:ext cx="8421392" cy="35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rimo"/>
              </a:rPr>
              <a:t>Immigrants Rate ranges from 20% to 30% of population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28700" y="2840156"/>
            <a:ext cx="4626866" cy="5833870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430473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3156" y="4654493"/>
            <a:ext cx="4552410" cy="186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3533">
                <a:solidFill>
                  <a:srgbClr val="FFFFFF"/>
                </a:solidFill>
                <a:latin typeface="Arimo"/>
              </a:rPr>
              <a:t>Approximately  </a:t>
            </a:r>
          </a:p>
          <a:p>
            <a:pPr algn="l">
              <a:lnSpc>
                <a:spcPts val="4947"/>
              </a:lnSpc>
            </a:pPr>
            <a:r>
              <a:rPr lang="en-US" sz="3533">
                <a:solidFill>
                  <a:srgbClr val="FFFFFF"/>
                </a:solidFill>
                <a:latin typeface="Arimo"/>
              </a:rPr>
              <a:t>72,320</a:t>
            </a:r>
          </a:p>
          <a:p>
            <a:pPr marL="0" lvl="0" indent="0" algn="l">
              <a:lnSpc>
                <a:spcPts val="4947"/>
              </a:lnSpc>
              <a:spcBef>
                <a:spcPct val="0"/>
              </a:spcBef>
            </a:pPr>
            <a:endParaRPr lang="en-US" sz="3533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77262" y="3384500"/>
            <a:ext cx="36090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232" y="4571710"/>
            <a:ext cx="4150012" cy="347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0 to 14 years: ​10,575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15 to 64 years: ​43,795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65 years and over: 17,675​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Arimo"/>
              </a:rPr>
              <a:t>Average Age:  44.8 years​​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907014" y="3346400"/>
            <a:ext cx="42960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7839" y="4581235"/>
            <a:ext cx="3898714" cy="37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Low-Income: 20,835 (Under $30,000/year)​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Middle-Income: 30,865​ ($30,000 to $99,999/year)​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FFFFFF"/>
                </a:solidFill>
                <a:latin typeface="Arimo"/>
              </a:rPr>
              <a:t>High-Income: 6,740 ($100,000 and over/year)​</a:t>
            </a:r>
            <a:r>
              <a:rPr lang="en-US" sz="2629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327717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Sarnia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8544045" y="36193"/>
            <a:ext cx="0" cy="84536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370505" y="1289091"/>
            <a:ext cx="14786977" cy="8342588"/>
          </a:xfrm>
          <a:custGeom>
            <a:avLst/>
            <a:gdLst/>
            <a:ahLst/>
            <a:cxnLst/>
            <a:rect l="l" t="t" r="r" b="b"/>
            <a:pathLst>
              <a:path w="14786977" h="8342588">
                <a:moveTo>
                  <a:pt x="0" y="0"/>
                </a:moveTo>
                <a:lnTo>
                  <a:pt x="14786977" y="0"/>
                </a:lnTo>
                <a:lnTo>
                  <a:pt x="14786977" y="8342589"/>
                </a:lnTo>
                <a:lnTo>
                  <a:pt x="0" y="8342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314632" y="64768"/>
            <a:ext cx="81153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111A24"/>
                </a:solidFill>
                <a:latin typeface="Prata"/>
              </a:rPr>
              <a:t>Geographic Trends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4632" y="9782036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545454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545454"/>
                </a:solidFill>
                <a:latin typeface="Arimo"/>
              </a:rPr>
              <a:t>: Made in Power BI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53582" y="156525"/>
            <a:ext cx="3460340" cy="64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3849">
                <a:solidFill>
                  <a:srgbClr val="000000"/>
                </a:solidFill>
                <a:latin typeface="Abril Fatface"/>
              </a:rPr>
              <a:t>Sarnia</a:t>
            </a:r>
          </a:p>
        </p:txBody>
      </p:sp>
      <p:sp>
        <p:nvSpPr>
          <p:cNvPr id="8" name="Freeform 8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28700" y="2840156"/>
            <a:ext cx="4626866" cy="5875894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430473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397159"/>
            <a:ext cx="4627691" cy="62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7"/>
              </a:lnSpc>
              <a:spcBef>
                <a:spcPct val="0"/>
              </a:spcBef>
            </a:pPr>
            <a:r>
              <a:rPr lang="en-US" sz="3533">
                <a:solidFill>
                  <a:srgbClr val="FFFFFF"/>
                </a:solidFill>
                <a:latin typeface="Arimo"/>
              </a:rPr>
              <a:t>Approximately 108,544</a:t>
            </a:r>
          </a:p>
        </p:txBody>
      </p:sp>
      <p:sp>
        <p:nvSpPr>
          <p:cNvPr id="6" name="AutoShape 6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77262" y="3384500"/>
            <a:ext cx="36090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232" y="4571710"/>
            <a:ext cx="4150012" cy="347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0 to 14 years: ​17,965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15 to 64 years: ​66,930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65 years and over: 19,755​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Arimo"/>
              </a:rPr>
              <a:t>Average Age:  41.4 years​​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907014" y="3346400"/>
            <a:ext cx="42960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7839" y="4581235"/>
            <a:ext cx="3898714" cy="37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Low-Income: 30,290 (Under $30,000/year)​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Middle-Income: 46,010​ ($30,000 to $99,999/year)​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FFFFFF"/>
                </a:solidFill>
                <a:latin typeface="Arimo"/>
              </a:rPr>
              <a:t>High-Income: 5,645 ($100,000 and over/year)​</a:t>
            </a:r>
            <a:r>
              <a:rPr lang="en-US" sz="2629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327717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Brantford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1028700" y="2840156"/>
            <a:ext cx="4626866" cy="5833870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430473" y="3384500"/>
            <a:ext cx="38233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Total 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5531" y="4694112"/>
            <a:ext cx="4553235" cy="243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FFFFFF"/>
                </a:solidFill>
                <a:latin typeface="Arimo"/>
              </a:rPr>
              <a:t>Population (2024):  317,439</a:t>
            </a:r>
          </a:p>
          <a:p>
            <a:pPr algn="ctr">
              <a:lnSpc>
                <a:spcPts val="4813"/>
              </a:lnSpc>
            </a:pPr>
            <a:r>
              <a:rPr lang="en-US" sz="3438">
                <a:solidFill>
                  <a:srgbClr val="FFFFFF"/>
                </a:solidFill>
                <a:latin typeface="Arimo"/>
              </a:rPr>
              <a:t>Population (2030):</a:t>
            </a:r>
          </a:p>
          <a:p>
            <a:pPr marL="0" lvl="0" indent="0" algn="ctr">
              <a:lnSpc>
                <a:spcPts val="4813"/>
              </a:lnSpc>
              <a:spcBef>
                <a:spcPct val="0"/>
              </a:spcBef>
            </a:pPr>
            <a:r>
              <a:rPr lang="en-US" sz="3438">
                <a:solidFill>
                  <a:srgbClr val="FFFFFF"/>
                </a:solidFill>
                <a:latin typeface="Arimo"/>
              </a:rPr>
              <a:t> ~345,000</a:t>
            </a:r>
          </a:p>
        </p:txBody>
      </p:sp>
      <p:sp>
        <p:nvSpPr>
          <p:cNvPr id="6" name="AutoShape 6"/>
          <p:cNvSpPr/>
          <p:nvPr/>
        </p:nvSpPr>
        <p:spPr>
          <a:xfrm>
            <a:off x="6313616" y="2840156"/>
            <a:ext cx="4593273" cy="5875894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977262" y="3384500"/>
            <a:ext cx="36090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Arimo Bold"/>
              </a:rPr>
              <a:t>Age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06390" y="4571710"/>
            <a:ext cx="4150757" cy="347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0 to 14 years: ​52,635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15 to 64 years: ​210,375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FFFFFF"/>
                </a:solidFill>
                <a:latin typeface="Arimo"/>
              </a:rPr>
              <a:t>65 years and over: 60,590​</a:t>
            </a:r>
          </a:p>
          <a:p>
            <a:pPr algn="l">
              <a:lnSpc>
                <a:spcPts val="3938"/>
              </a:lnSpc>
            </a:pPr>
            <a:endParaRPr lang="en-US" sz="2813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FFFFFF"/>
                </a:solidFill>
                <a:latin typeface="Arimo"/>
              </a:rPr>
              <a:t>Average Age:  43.4 years​​</a:t>
            </a:r>
          </a:p>
        </p:txBody>
      </p:sp>
      <p:sp>
        <p:nvSpPr>
          <p:cNvPr id="9" name="AutoShape 9"/>
          <p:cNvSpPr/>
          <p:nvPr/>
        </p:nvSpPr>
        <p:spPr>
          <a:xfrm>
            <a:off x="11564939" y="2810294"/>
            <a:ext cx="4638981" cy="5893594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1907014" y="3346400"/>
            <a:ext cx="42960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Arimo Bold"/>
              </a:rPr>
              <a:t>Income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26064" y="4445556"/>
            <a:ext cx="3898714" cy="37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Low-Income: 76,420 (Under $30,000/year)​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Arimo"/>
              </a:rPr>
              <a:t>Middle-Income: 104,940​ ($30,000 to $99,999/year)​</a:t>
            </a:r>
          </a:p>
          <a:p>
            <a:pPr algn="l">
              <a:lnSpc>
                <a:spcPts val="3681"/>
              </a:lnSpc>
            </a:pPr>
            <a:endParaRPr lang="en-US" sz="2629">
              <a:solidFill>
                <a:srgbClr val="FFFFFF"/>
              </a:solidFill>
              <a:latin typeface="Arimo"/>
            </a:endParaRPr>
          </a:p>
          <a:p>
            <a:pPr marL="0" lvl="0" indent="0" algn="l">
              <a:lnSpc>
                <a:spcPts val="3681"/>
              </a:lnSpc>
              <a:spcBef>
                <a:spcPct val="0"/>
              </a:spcBef>
            </a:pPr>
            <a:r>
              <a:rPr lang="en-US" sz="2629">
                <a:solidFill>
                  <a:srgbClr val="FFFFFF"/>
                </a:solidFill>
                <a:latin typeface="Arimo"/>
              </a:rPr>
              <a:t>High-Income: 32,340 ($100,000 and over/year)​</a:t>
            </a:r>
            <a:r>
              <a:rPr lang="en-US" sz="2629" u="none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6392" y="1327717"/>
            <a:ext cx="1253521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111A24"/>
                </a:solidFill>
                <a:latin typeface="Prata"/>
              </a:rPr>
              <a:t>Windsor Region 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944525" y="2552005"/>
            <a:ext cx="5099241" cy="7114991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028700" y="4232793"/>
            <a:ext cx="4867022" cy="334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655" lvl="1" indent="-257327" algn="l">
              <a:lnSpc>
                <a:spcPts val="3337"/>
              </a:lnSpc>
              <a:buFont typeface="Arial"/>
              <a:buChar char="•"/>
            </a:pPr>
            <a:r>
              <a:rPr lang="en-US" sz="2383">
                <a:solidFill>
                  <a:srgbClr val="FFFFFF"/>
                </a:solidFill>
                <a:latin typeface="Arimo"/>
              </a:rPr>
              <a:t>Advertise through targeted online ads on tech forums</a:t>
            </a:r>
          </a:p>
          <a:p>
            <a:pPr algn="l">
              <a:lnSpc>
                <a:spcPts val="3337"/>
              </a:lnSpc>
            </a:pPr>
            <a:endParaRPr lang="en-US" sz="2383">
              <a:solidFill>
                <a:srgbClr val="FFFFFF"/>
              </a:solidFill>
              <a:latin typeface="Arimo"/>
            </a:endParaRPr>
          </a:p>
          <a:p>
            <a:pPr marL="514655" lvl="1" indent="-257327" algn="l">
              <a:lnSpc>
                <a:spcPts val="3337"/>
              </a:lnSpc>
              <a:buFont typeface="Arial"/>
              <a:buChar char="•"/>
            </a:pPr>
            <a:r>
              <a:rPr lang="en-US" sz="2383">
                <a:solidFill>
                  <a:srgbClr val="FFFFFF"/>
                </a:solidFill>
                <a:latin typeface="Arimo"/>
              </a:rPr>
              <a:t>Social media platforms frequented by IT professionals</a:t>
            </a:r>
          </a:p>
          <a:p>
            <a:pPr algn="l">
              <a:lnSpc>
                <a:spcPts val="3337"/>
              </a:lnSpc>
            </a:pPr>
            <a:endParaRPr lang="en-US" sz="2383">
              <a:solidFill>
                <a:srgbClr val="FFFFFF"/>
              </a:solidFill>
              <a:latin typeface="Arimo"/>
            </a:endParaRPr>
          </a:p>
          <a:p>
            <a:pPr marL="514655" lvl="1" indent="-257327" algn="l">
              <a:lnSpc>
                <a:spcPts val="3337"/>
              </a:lnSpc>
              <a:buFont typeface="Arial"/>
              <a:buChar char="•"/>
            </a:pPr>
            <a:r>
              <a:rPr lang="en-US" sz="2383">
                <a:solidFill>
                  <a:srgbClr val="FFFFFF"/>
                </a:solidFill>
                <a:latin typeface="Arimo"/>
              </a:rPr>
              <a:t>Partnerships with IT organizations or events.</a:t>
            </a:r>
          </a:p>
        </p:txBody>
      </p:sp>
      <p:sp>
        <p:nvSpPr>
          <p:cNvPr id="5" name="AutoShape 5"/>
          <p:cNvSpPr/>
          <p:nvPr/>
        </p:nvSpPr>
        <p:spPr>
          <a:xfrm>
            <a:off x="6906418" y="2552005"/>
            <a:ext cx="4905402" cy="7114991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6762734" y="4223268"/>
            <a:ext cx="5049086" cy="438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461" lvl="1" indent="-270731" algn="l">
              <a:lnSpc>
                <a:spcPts val="3511"/>
              </a:lnSpc>
              <a:buFont typeface="Arial"/>
              <a:buChar char="•"/>
            </a:pPr>
            <a:r>
              <a:rPr lang="en-US" sz="2507">
                <a:solidFill>
                  <a:srgbClr val="FFFFFF"/>
                </a:solidFill>
                <a:latin typeface="Arimo"/>
              </a:rPr>
              <a:t>Advertise through targeted channels such as healthcare industry websites.</a:t>
            </a:r>
          </a:p>
          <a:p>
            <a:pPr marL="541461" lvl="1" indent="-270731" algn="l">
              <a:lnSpc>
                <a:spcPts val="3511"/>
              </a:lnSpc>
              <a:buFont typeface="Arial"/>
              <a:buChar char="•"/>
            </a:pPr>
            <a:r>
              <a:rPr lang="en-US" sz="2507">
                <a:solidFill>
                  <a:srgbClr val="FFFFFF"/>
                </a:solidFill>
                <a:latin typeface="Arimo"/>
              </a:rPr>
              <a:t>Partnerships with medical associations or conferences.</a:t>
            </a:r>
          </a:p>
          <a:p>
            <a:pPr marL="541461" lvl="1" indent="-270731" algn="l">
              <a:lnSpc>
                <a:spcPts val="3511"/>
              </a:lnSpc>
              <a:buFont typeface="Arial"/>
              <a:buChar char="•"/>
            </a:pPr>
            <a:r>
              <a:rPr lang="en-US" sz="2507">
                <a:solidFill>
                  <a:srgbClr val="FFFFFF"/>
                </a:solidFill>
                <a:latin typeface="Arimo"/>
              </a:rPr>
              <a:t>Leverage email campaigns targeting healthcare professionals </a:t>
            </a:r>
          </a:p>
          <a:p>
            <a:pPr marL="541461" lvl="1" indent="-270731" algn="l">
              <a:lnSpc>
                <a:spcPts val="3511"/>
              </a:lnSpc>
              <a:buFont typeface="Arial"/>
              <a:buChar char="•"/>
            </a:pPr>
            <a:r>
              <a:rPr lang="en-US" sz="2507">
                <a:solidFill>
                  <a:srgbClr val="FFFFFF"/>
                </a:solidFill>
                <a:latin typeface="Arimo"/>
              </a:rPr>
              <a:t>Collaborate with influencers in the healthcare field</a:t>
            </a:r>
          </a:p>
        </p:txBody>
      </p:sp>
      <p:sp>
        <p:nvSpPr>
          <p:cNvPr id="7" name="AutoShape 7"/>
          <p:cNvSpPr/>
          <p:nvPr/>
        </p:nvSpPr>
        <p:spPr>
          <a:xfrm>
            <a:off x="12620319" y="2552005"/>
            <a:ext cx="4638981" cy="7114991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2526195" y="4352688"/>
            <a:ext cx="4556107" cy="339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006" lvl="1" indent="-29850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Arimo"/>
              </a:rPr>
              <a:t>LinkedIn ads targeting professionals in these field</a:t>
            </a:r>
          </a:p>
          <a:p>
            <a:pPr marL="597006" lvl="1" indent="-298503" algn="l">
              <a:lnSpc>
                <a:spcPts val="3871"/>
              </a:lnSpc>
              <a:buFont typeface="Arial"/>
              <a:buChar char="•"/>
            </a:pPr>
            <a:r>
              <a:rPr lang="en-US" sz="2765">
                <a:solidFill>
                  <a:srgbClr val="FFFFFF"/>
                </a:solidFill>
                <a:latin typeface="Arimo"/>
              </a:rPr>
              <a:t>Hosting webinars or workshops focusing on financial management and administrative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8323" y="557212"/>
            <a:ext cx="15673643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u="sng">
                <a:solidFill>
                  <a:srgbClr val="111A24"/>
                </a:solidFill>
                <a:latin typeface="Prata"/>
              </a:rPr>
              <a:t>Marketing Plans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7178" y="3059865"/>
            <a:ext cx="4588543" cy="48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3"/>
              </a:lnSpc>
              <a:spcBef>
                <a:spcPct val="0"/>
              </a:spcBef>
            </a:pPr>
            <a:r>
              <a:rPr lang="en-US" sz="3127">
                <a:solidFill>
                  <a:srgbClr val="FFFFFF"/>
                </a:solidFill>
                <a:latin typeface="Arimo Bold"/>
              </a:rPr>
              <a:t>IT Professionals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51499" y="2968763"/>
            <a:ext cx="4470627" cy="94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Healthcare Professionals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1495" y="2968763"/>
            <a:ext cx="3850472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8"/>
              </a:lnSpc>
              <a:spcBef>
                <a:spcPct val="0"/>
              </a:spcBef>
            </a:pPr>
            <a:r>
              <a:rPr lang="en-US" sz="2824">
                <a:solidFill>
                  <a:srgbClr val="FFFFFF"/>
                </a:solidFill>
                <a:latin typeface="Arimo Bold"/>
              </a:rPr>
              <a:t>Finance, Management &amp; Admin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80938" y="0"/>
            <a:ext cx="3244154" cy="1122861"/>
          </a:xfrm>
          <a:custGeom>
            <a:avLst/>
            <a:gdLst/>
            <a:ahLst/>
            <a:cxnLst/>
            <a:rect l="l" t="t" r="r" b="b"/>
            <a:pathLst>
              <a:path w="3244154" h="1122861">
                <a:moveTo>
                  <a:pt x="0" y="0"/>
                </a:moveTo>
                <a:lnTo>
                  <a:pt x="3244154" y="0"/>
                </a:lnTo>
                <a:lnTo>
                  <a:pt x="3244154" y="1122861"/>
                </a:lnTo>
                <a:lnTo>
                  <a:pt x="0" y="112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837" b="-41498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528757" y="123281"/>
            <a:ext cx="81153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>
                <a:solidFill>
                  <a:srgbClr val="111A24"/>
                </a:solidFill>
                <a:latin typeface="Prata"/>
              </a:rPr>
              <a:t>Geographic Trends </a:t>
            </a:r>
          </a:p>
        </p:txBody>
      </p:sp>
      <p:sp>
        <p:nvSpPr>
          <p:cNvPr id="4" name="AutoShape 4"/>
          <p:cNvSpPr/>
          <p:nvPr/>
        </p:nvSpPr>
        <p:spPr>
          <a:xfrm>
            <a:off x="8544045" y="36193"/>
            <a:ext cx="0" cy="84536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160935" y="1188138"/>
            <a:ext cx="15477189" cy="8641662"/>
          </a:xfrm>
          <a:custGeom>
            <a:avLst/>
            <a:gdLst/>
            <a:ahLst/>
            <a:cxnLst/>
            <a:rect l="l" t="t" r="r" b="b"/>
            <a:pathLst>
              <a:path w="15477189" h="8641662">
                <a:moveTo>
                  <a:pt x="0" y="0"/>
                </a:moveTo>
                <a:lnTo>
                  <a:pt x="15477189" y="0"/>
                </a:lnTo>
                <a:lnTo>
                  <a:pt x="15477189" y="8641662"/>
                </a:lnTo>
                <a:lnTo>
                  <a:pt x="0" y="864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509707" y="9867900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545454"/>
                </a:solidFill>
                <a:latin typeface="Arimo Bold"/>
              </a:rPr>
              <a:t>Source</a:t>
            </a:r>
            <a:r>
              <a:rPr lang="en-US" sz="1900">
                <a:solidFill>
                  <a:srgbClr val="545454"/>
                </a:solidFill>
                <a:latin typeface="Arimo"/>
              </a:rPr>
              <a:t>: Made in Power BI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1819" y="130261"/>
            <a:ext cx="5490212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000000"/>
                </a:solidFill>
                <a:latin typeface="Abril Fatface"/>
              </a:rPr>
              <a:t>Windsor Region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801" y="427860"/>
            <a:ext cx="8199425" cy="55898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4629" y="76200"/>
            <a:ext cx="887115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300">
                <a:solidFill>
                  <a:srgbClr val="111A24"/>
                </a:solidFill>
                <a:latin typeface="Prata"/>
              </a:rPr>
              <a:t>Prediction Analysis</a:t>
            </a:r>
          </a:p>
        </p:txBody>
      </p:sp>
      <p:sp>
        <p:nvSpPr>
          <p:cNvPr id="5" name="AutoShape 5"/>
          <p:cNvSpPr/>
          <p:nvPr/>
        </p:nvSpPr>
        <p:spPr>
          <a:xfrm>
            <a:off x="9144000" y="78764"/>
            <a:ext cx="0" cy="1214071"/>
          </a:xfrm>
          <a:prstGeom prst="line">
            <a:avLst/>
          </a:prstGeom>
          <a:ln w="28575" cap="flat">
            <a:solidFill>
              <a:srgbClr val="111A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117" y="3835886"/>
            <a:ext cx="8798683" cy="64282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81378" y="7020457"/>
            <a:ext cx="6779268" cy="201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"/>
              </a:rPr>
              <a:t>Importance of </a:t>
            </a:r>
            <a:r>
              <a:rPr lang="en-US" sz="2890">
                <a:solidFill>
                  <a:srgbClr val="000000"/>
                </a:solidFill>
                <a:latin typeface="Alice Bold"/>
              </a:rPr>
              <a:t>Manufacturing</a:t>
            </a:r>
            <a:r>
              <a:rPr lang="en-US" sz="2890">
                <a:solidFill>
                  <a:srgbClr val="000000"/>
                </a:solidFill>
                <a:latin typeface="Alice"/>
              </a:rPr>
              <a:t>, and increased</a:t>
            </a:r>
            <a:r>
              <a:rPr lang="en-US" sz="2890">
                <a:solidFill>
                  <a:srgbClr val="000000"/>
                </a:solidFill>
                <a:latin typeface="Alice Bold"/>
              </a:rPr>
              <a:t> Health care needs</a:t>
            </a:r>
            <a:r>
              <a:rPr lang="en-US" sz="2890">
                <a:solidFill>
                  <a:srgbClr val="000000"/>
                </a:solidFill>
                <a:latin typeface="Alice"/>
              </a:rPr>
              <a:t>.</a:t>
            </a:r>
          </a:p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"/>
              </a:rPr>
              <a:t>As </a:t>
            </a:r>
            <a:r>
              <a:rPr lang="en-US" sz="2890">
                <a:solidFill>
                  <a:srgbClr val="000000"/>
                </a:solidFill>
                <a:latin typeface="Alice Bold"/>
              </a:rPr>
              <a:t>Lemington</a:t>
            </a:r>
            <a:r>
              <a:rPr lang="en-US" sz="2890">
                <a:solidFill>
                  <a:srgbClr val="000000"/>
                </a:solidFill>
                <a:latin typeface="Alice"/>
              </a:rPr>
              <a:t> is famous for Agricultural estate.. it stands in 3rd position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9780731" y="7671503"/>
            <a:ext cx="532420" cy="334338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AutoShape 9"/>
          <p:cNvSpPr/>
          <p:nvPr/>
        </p:nvSpPr>
        <p:spPr>
          <a:xfrm flipV="1">
            <a:off x="6631852" y="3045472"/>
            <a:ext cx="608286" cy="158874"/>
          </a:xfrm>
          <a:prstGeom prst="line">
            <a:avLst/>
          </a:prstGeom>
          <a:ln w="38100" cap="flat">
            <a:solidFill>
              <a:srgbClr val="111A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74344" y="4448691"/>
            <a:ext cx="1028700" cy="504063"/>
          </a:xfrm>
          <a:custGeom>
            <a:avLst/>
            <a:gdLst/>
            <a:ahLst/>
            <a:cxnLst/>
            <a:rect l="l" t="t" r="r" b="b"/>
            <a:pathLst>
              <a:path w="1028700" h="504063">
                <a:moveTo>
                  <a:pt x="0" y="0"/>
                </a:moveTo>
                <a:lnTo>
                  <a:pt x="1028700" y="0"/>
                </a:lnTo>
                <a:lnTo>
                  <a:pt x="1028700" y="504063"/>
                </a:lnTo>
                <a:lnTo>
                  <a:pt x="0" y="504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332755" y="9760872"/>
            <a:ext cx="5662090" cy="30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900">
                <a:solidFill>
                  <a:srgbClr val="000000"/>
                </a:solidFill>
                <a:latin typeface="Arimo"/>
              </a:rPr>
              <a:t>Source: Made in Power BI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99341" y="297467"/>
            <a:ext cx="4681597" cy="63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2"/>
              </a:lnSpc>
              <a:spcBef>
                <a:spcPct val="0"/>
              </a:spcBef>
            </a:pPr>
            <a:r>
              <a:rPr lang="en-US" sz="3994">
                <a:solidFill>
                  <a:srgbClr val="000000"/>
                </a:solidFill>
                <a:latin typeface="Abril Fatface"/>
              </a:rPr>
              <a:t>Windsor Region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78277" y="2282035"/>
            <a:ext cx="11044039" cy="150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 Bold"/>
              </a:rPr>
              <a:t>Employment&amp; Immigration Rate</a:t>
            </a:r>
            <a:r>
              <a:rPr lang="en-US" sz="2890">
                <a:solidFill>
                  <a:srgbClr val="000000"/>
                </a:solidFill>
                <a:latin typeface="Alice"/>
              </a:rPr>
              <a:t> Increase dramatically over years </a:t>
            </a:r>
          </a:p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Alice Bold"/>
              </a:rPr>
              <a:t>Unemployment </a:t>
            </a:r>
            <a:r>
              <a:rPr lang="en-US" sz="2890">
                <a:solidFill>
                  <a:srgbClr val="000000"/>
                </a:solidFill>
                <a:latin typeface="Alice"/>
              </a:rPr>
              <a:t>rate decreases from 2016 to 2024 and is slightly decreasing and might be the same in 2030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1673" y="2036093"/>
            <a:ext cx="193317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Emp. Rate: 59.95%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32106" y="2786029"/>
            <a:ext cx="9185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61.35%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39737" y="3535964"/>
            <a:ext cx="9185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62.4%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13292" y="4285899"/>
            <a:ext cx="9185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~ 64.31%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4368" y="2271679"/>
            <a:ext cx="193420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Immigrant : 23.33%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1209" y="2997847"/>
            <a:ext cx="9185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24.5%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50014" y="3771549"/>
            <a:ext cx="9185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26.1%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02549" y="4521485"/>
            <a:ext cx="91856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~ 27.28%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5375" y="2527145"/>
            <a:ext cx="73161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6.5%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7750" y="3290854"/>
            <a:ext cx="73161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6.35%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7750" y="4039095"/>
            <a:ext cx="73161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5.36%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7750" y="4787336"/>
            <a:ext cx="73161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imo Bold"/>
              </a:rPr>
              <a:t>~5.1%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>
            <a:off x="486535" y="3273832"/>
            <a:ext cx="5113940" cy="6448006"/>
          </a:xfrm>
          <a:prstGeom prst="rect">
            <a:avLst/>
          </a:prstGeom>
          <a:solidFill>
            <a:srgbClr val="111A24"/>
          </a:solid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486535" y="3359557"/>
            <a:ext cx="5026902" cy="105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11"/>
              </a:lnSpc>
              <a:spcBef>
                <a:spcPct val="0"/>
              </a:spcBef>
            </a:pPr>
            <a:r>
              <a:rPr lang="en-US" sz="3426">
                <a:solidFill>
                  <a:srgbClr val="FFFFFF"/>
                </a:solidFill>
                <a:latin typeface="Arimo Bold"/>
              </a:rPr>
              <a:t>PEERLESS POINTS OF NBC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309" y="4715885"/>
            <a:ext cx="5312218" cy="502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4339" lvl="1" indent="-382170" algn="l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FFFFFF"/>
                </a:solidFill>
                <a:latin typeface="Arimo"/>
              </a:rPr>
              <a:t>Telemedicine and Legal Assistance</a:t>
            </a:r>
          </a:p>
          <a:p>
            <a:pPr marL="764339" lvl="1" indent="-382170" algn="l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FFFFFF"/>
                </a:solidFill>
                <a:latin typeface="Arimo"/>
              </a:rPr>
              <a:t>No Annual Fee World Elite® Mastercard®: </a:t>
            </a:r>
          </a:p>
          <a:p>
            <a:pPr marL="764339" lvl="1" indent="-382170" algn="l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FFFFFF"/>
                </a:solidFill>
                <a:latin typeface="Arimo"/>
              </a:rPr>
              <a:t>Unlimited Transactions and Withdrawals</a:t>
            </a:r>
          </a:p>
          <a:p>
            <a:pPr marL="0" lvl="0" indent="0" algn="just">
              <a:lnSpc>
                <a:spcPts val="4956"/>
              </a:lnSpc>
              <a:spcBef>
                <a:spcPct val="0"/>
              </a:spcBef>
            </a:pPr>
            <a:endParaRPr lang="en-US" sz="3540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077101" y="1897174"/>
            <a:ext cx="6034265" cy="8232070"/>
          </a:xfrm>
          <a:prstGeom prst="rect">
            <a:avLst/>
          </a:prstGeom>
          <a:solidFill>
            <a:srgbClr val="132457"/>
          </a:solid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6758850" y="2053855"/>
            <a:ext cx="44706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mo Bold"/>
              </a:rPr>
              <a:t>PEERLESS POINTS OF OTHER BANKS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7365" y="3073584"/>
            <a:ext cx="5313599" cy="685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23">
                <a:solidFill>
                  <a:srgbClr val="FFFFFF"/>
                </a:solidFill>
                <a:latin typeface="Arimo"/>
              </a:rPr>
              <a:t>SCOTIABANK - </a:t>
            </a:r>
          </a:p>
          <a:p>
            <a:pPr marL="566516" lvl="1" indent="-283258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Arimo"/>
              </a:rPr>
              <a:t>Comprehensive Credit Card Rewards</a:t>
            </a:r>
          </a:p>
          <a:p>
            <a:pPr marL="566516" lvl="1" indent="-283258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Arimo"/>
              </a:rPr>
              <a:t>Specialised Programs</a:t>
            </a:r>
          </a:p>
          <a:p>
            <a:pPr algn="l">
              <a:lnSpc>
                <a:spcPts val="3673"/>
              </a:lnSpc>
            </a:pPr>
            <a:r>
              <a:rPr lang="en-US" sz="2623">
                <a:solidFill>
                  <a:srgbClr val="FFFFFF"/>
                </a:solidFill>
                <a:latin typeface="Arimo"/>
              </a:rPr>
              <a:t>CIBC - </a:t>
            </a:r>
          </a:p>
          <a:p>
            <a:pPr marL="566516" lvl="1" indent="-283258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Arimo"/>
              </a:rPr>
              <a:t>Cashback on Mortgages and Promotional Rates on Savings Accounts</a:t>
            </a:r>
          </a:p>
          <a:p>
            <a:pPr marL="566516" lvl="1" indent="-283258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Arimo"/>
              </a:rPr>
              <a:t>DIY and Managed Investment Options</a:t>
            </a:r>
          </a:p>
          <a:p>
            <a:pPr algn="l">
              <a:lnSpc>
                <a:spcPts val="3673"/>
              </a:lnSpc>
            </a:pPr>
            <a:r>
              <a:rPr lang="en-US" sz="2623">
                <a:solidFill>
                  <a:srgbClr val="FFFFFF"/>
                </a:solidFill>
                <a:latin typeface="Arimo"/>
              </a:rPr>
              <a:t>RBC - </a:t>
            </a:r>
          </a:p>
          <a:p>
            <a:pPr marL="566516" lvl="1" indent="-283258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Arimo"/>
              </a:rPr>
              <a:t>Holistic Financial Planning and Practice Management</a:t>
            </a:r>
          </a:p>
          <a:p>
            <a:pPr marL="566516" lvl="1" indent="-283258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FFFFFF"/>
                </a:solidFill>
                <a:latin typeface="Arimo"/>
              </a:rPr>
              <a:t>Mental Health Resources and Estate Planning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12508262" y="3346125"/>
            <a:ext cx="5033463" cy="6394763"/>
          </a:xfrm>
          <a:prstGeom prst="rect">
            <a:avLst/>
          </a:prstGeom>
          <a:solidFill>
            <a:srgbClr val="516479"/>
          </a:solid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2694291" y="3426070"/>
            <a:ext cx="4661404" cy="103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6"/>
              </a:lnSpc>
              <a:spcBef>
                <a:spcPct val="0"/>
              </a:spcBef>
            </a:pPr>
            <a:r>
              <a:rPr lang="en-US" sz="3363">
                <a:solidFill>
                  <a:srgbClr val="FFFFFF"/>
                </a:solidFill>
                <a:latin typeface="Arimo Bold"/>
              </a:rPr>
              <a:t>RECOMMENDATIOSN FOR NBC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18031" y="4820660"/>
            <a:ext cx="4413925" cy="419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90" lvl="1" indent="-321395" algn="l">
              <a:lnSpc>
                <a:spcPts val="4168"/>
              </a:lnSpc>
              <a:buFont typeface="Arial"/>
              <a:buChar char="•"/>
            </a:pPr>
            <a:r>
              <a:rPr lang="en-US" sz="2977">
                <a:solidFill>
                  <a:srgbClr val="FFFFFF"/>
                </a:solidFill>
                <a:latin typeface="Arimo"/>
              </a:rPr>
              <a:t>Enhance Credit Card Rewards</a:t>
            </a:r>
          </a:p>
          <a:p>
            <a:pPr marL="642790" lvl="1" indent="-321395" algn="l">
              <a:lnSpc>
                <a:spcPts val="4168"/>
              </a:lnSpc>
              <a:buFont typeface="Arial"/>
              <a:buChar char="•"/>
            </a:pPr>
            <a:r>
              <a:rPr lang="en-US" sz="2977">
                <a:solidFill>
                  <a:srgbClr val="FFFFFF"/>
                </a:solidFill>
                <a:latin typeface="Arimo"/>
              </a:rPr>
              <a:t>Introduce Specialized Programs</a:t>
            </a:r>
          </a:p>
          <a:p>
            <a:pPr marL="642790" lvl="1" indent="-321395" algn="l">
              <a:lnSpc>
                <a:spcPts val="4168"/>
              </a:lnSpc>
              <a:buFont typeface="Arial"/>
              <a:buChar char="•"/>
            </a:pPr>
            <a:r>
              <a:rPr lang="en-US" sz="2977">
                <a:solidFill>
                  <a:srgbClr val="FFFFFF"/>
                </a:solidFill>
                <a:latin typeface="Arimo"/>
              </a:rPr>
              <a:t>Expand Investment Solutions</a:t>
            </a:r>
          </a:p>
          <a:p>
            <a:pPr marL="642790" lvl="1" indent="-321395" algn="l">
              <a:lnSpc>
                <a:spcPts val="4168"/>
              </a:lnSpc>
              <a:buFont typeface="Arial"/>
              <a:buChar char="•"/>
            </a:pPr>
            <a:r>
              <a:rPr lang="en-US" sz="2977">
                <a:solidFill>
                  <a:srgbClr val="FFFFFF"/>
                </a:solidFill>
                <a:latin typeface="Arimo"/>
              </a:rPr>
              <a:t>Add More Immediate Financial Incentives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07463" y="69560"/>
            <a:ext cx="11373539" cy="178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88"/>
              </a:lnSpc>
              <a:spcBef>
                <a:spcPct val="0"/>
              </a:spcBef>
            </a:pPr>
            <a:r>
              <a:rPr lang="en-US" sz="5907" u="sng">
                <a:solidFill>
                  <a:srgbClr val="111A24"/>
                </a:solidFill>
                <a:latin typeface="Prata"/>
              </a:rPr>
              <a:t>Banking Plans for HEALTHCARE PLAN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59482" y="0"/>
            <a:ext cx="3409468" cy="1213771"/>
          </a:xfrm>
          <a:custGeom>
            <a:avLst/>
            <a:gdLst/>
            <a:ahLst/>
            <a:cxnLst/>
            <a:rect l="l" t="t" r="r" b="b"/>
            <a:pathLst>
              <a:path w="3409468" h="1213771">
                <a:moveTo>
                  <a:pt x="0" y="0"/>
                </a:moveTo>
                <a:lnTo>
                  <a:pt x="3409468" y="0"/>
                </a:lnTo>
                <a:lnTo>
                  <a:pt x="3409468" y="1213771"/>
                </a:lnTo>
                <a:lnTo>
                  <a:pt x="0" y="121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3219</Words>
  <Application>Microsoft Office PowerPoint</Application>
  <PresentationFormat>Custom</PresentationFormat>
  <Paragraphs>573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82" baseType="lpstr">
      <vt:lpstr>Alice Bold</vt:lpstr>
      <vt:lpstr>Clear Sans</vt:lpstr>
      <vt:lpstr>Prata</vt:lpstr>
      <vt:lpstr>Alice</vt:lpstr>
      <vt:lpstr>Garet</vt:lpstr>
      <vt:lpstr>Abril Fatface</vt:lpstr>
      <vt:lpstr>Arial</vt:lpstr>
      <vt:lpstr>Aptos</vt:lpstr>
      <vt:lpstr>Roca Two Bold</vt:lpstr>
      <vt:lpstr>Trocchi</vt:lpstr>
      <vt:lpstr>Clear Sans Bold</vt:lpstr>
      <vt:lpstr>Blinker Bold</vt:lpstr>
      <vt:lpstr>Roca Two Ultra-Bold</vt:lpstr>
      <vt:lpstr>Roca Two</vt:lpstr>
      <vt:lpstr>Arimo Bold</vt:lpstr>
      <vt:lpstr>Bobby Jones</vt:lpstr>
      <vt:lpstr>Calibri</vt:lpstr>
      <vt:lpstr>Garet ExtraBold</vt:lpstr>
      <vt:lpstr>Arimo</vt:lpstr>
      <vt:lpstr>Blinker</vt:lpstr>
      <vt:lpstr>Granaina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 Study and Report Presentation</dc:title>
  <cp:lastModifiedBy>Krishna Nihanth</cp:lastModifiedBy>
  <cp:revision>4</cp:revision>
  <dcterms:created xsi:type="dcterms:W3CDTF">2006-08-16T00:00:00Z</dcterms:created>
  <dcterms:modified xsi:type="dcterms:W3CDTF">2024-06-01T17:20:05Z</dcterms:modified>
  <dc:identifier>DAGGh2ku9js</dc:identifier>
</cp:coreProperties>
</file>